
<file path=[Content_Types].xml><?xml version="1.0" encoding="utf-8"?>
<Types xmlns="http://schemas.openxmlformats.org/package/2006/content-types">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theme/theme1.xml" ContentType="application/vnd.openxmlformats-officedocument.them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7" r:id="rId2"/>
  </p:sldIdLst>
  <p:sldSz cx="30275213" cy="42803763"/>
  <p:notesSz cx="6858000" cy="9144000"/>
  <p:defaultTextStyle>
    <a:defPPr>
      <a:defRPr lang="de-DE"/>
    </a:defPPr>
    <a:lvl1pPr algn="l" defTabSz="2087563" rtl="0" fontAlgn="base">
      <a:spcBef>
        <a:spcPct val="0"/>
      </a:spcBef>
      <a:spcAft>
        <a:spcPct val="0"/>
      </a:spcAft>
      <a:defRPr sz="8200" kern="1200">
        <a:solidFill>
          <a:schemeClr val="tx1"/>
        </a:solidFill>
        <a:latin typeface="Arial" charset="0"/>
        <a:ea typeface="ＭＳ Ｐゴシック"/>
        <a:cs typeface="ＭＳ Ｐゴシック"/>
      </a:defRPr>
    </a:lvl1pPr>
    <a:lvl2pPr marL="2087563" indent="-1630363" algn="l" defTabSz="2087563" rtl="0" fontAlgn="base">
      <a:spcBef>
        <a:spcPct val="0"/>
      </a:spcBef>
      <a:spcAft>
        <a:spcPct val="0"/>
      </a:spcAft>
      <a:defRPr sz="8200" kern="1200">
        <a:solidFill>
          <a:schemeClr val="tx1"/>
        </a:solidFill>
        <a:latin typeface="Arial" charset="0"/>
        <a:ea typeface="ＭＳ Ｐゴシック"/>
        <a:cs typeface="ＭＳ Ｐゴシック"/>
      </a:defRPr>
    </a:lvl2pPr>
    <a:lvl3pPr marL="4175125" indent="-3260725" algn="l" defTabSz="2087563" rtl="0" fontAlgn="base">
      <a:spcBef>
        <a:spcPct val="0"/>
      </a:spcBef>
      <a:spcAft>
        <a:spcPct val="0"/>
      </a:spcAft>
      <a:defRPr sz="8200" kern="1200">
        <a:solidFill>
          <a:schemeClr val="tx1"/>
        </a:solidFill>
        <a:latin typeface="Arial" charset="0"/>
        <a:ea typeface="ＭＳ Ｐゴシック"/>
        <a:cs typeface="ＭＳ Ｐゴシック"/>
      </a:defRPr>
    </a:lvl3pPr>
    <a:lvl4pPr marL="6262688" indent="-4891088" algn="l" defTabSz="2087563" rtl="0" fontAlgn="base">
      <a:spcBef>
        <a:spcPct val="0"/>
      </a:spcBef>
      <a:spcAft>
        <a:spcPct val="0"/>
      </a:spcAft>
      <a:defRPr sz="8200" kern="1200">
        <a:solidFill>
          <a:schemeClr val="tx1"/>
        </a:solidFill>
        <a:latin typeface="Arial" charset="0"/>
        <a:ea typeface="ＭＳ Ｐゴシック"/>
        <a:cs typeface="ＭＳ Ｐゴシック"/>
      </a:defRPr>
    </a:lvl4pPr>
    <a:lvl5pPr marL="8350250" indent="-6521450" algn="l" defTabSz="2087563" rtl="0" fontAlgn="base">
      <a:spcBef>
        <a:spcPct val="0"/>
      </a:spcBef>
      <a:spcAft>
        <a:spcPct val="0"/>
      </a:spcAft>
      <a:defRPr sz="8200" kern="1200">
        <a:solidFill>
          <a:schemeClr val="tx1"/>
        </a:solidFill>
        <a:latin typeface="Arial" charset="0"/>
        <a:ea typeface="ＭＳ Ｐゴシック"/>
        <a:cs typeface="ＭＳ Ｐゴシック"/>
      </a:defRPr>
    </a:lvl5pPr>
    <a:lvl6pPr marL="2286000" algn="l" defTabSz="914400" rtl="0" eaLnBrk="1" latinLnBrk="0" hangingPunct="1">
      <a:defRPr sz="8200" kern="1200">
        <a:solidFill>
          <a:schemeClr val="tx1"/>
        </a:solidFill>
        <a:latin typeface="Arial" charset="0"/>
        <a:ea typeface="ＭＳ Ｐゴシック"/>
        <a:cs typeface="ＭＳ Ｐゴシック"/>
      </a:defRPr>
    </a:lvl6pPr>
    <a:lvl7pPr marL="2743200" algn="l" defTabSz="914400" rtl="0" eaLnBrk="1" latinLnBrk="0" hangingPunct="1">
      <a:defRPr sz="8200" kern="1200">
        <a:solidFill>
          <a:schemeClr val="tx1"/>
        </a:solidFill>
        <a:latin typeface="Arial" charset="0"/>
        <a:ea typeface="ＭＳ Ｐゴシック"/>
        <a:cs typeface="ＭＳ Ｐゴシック"/>
      </a:defRPr>
    </a:lvl7pPr>
    <a:lvl8pPr marL="3200400" algn="l" defTabSz="914400" rtl="0" eaLnBrk="1" latinLnBrk="0" hangingPunct="1">
      <a:defRPr sz="8200" kern="1200">
        <a:solidFill>
          <a:schemeClr val="tx1"/>
        </a:solidFill>
        <a:latin typeface="Arial" charset="0"/>
        <a:ea typeface="ＭＳ Ｐゴシック"/>
        <a:cs typeface="ＭＳ Ｐゴシック"/>
      </a:defRPr>
    </a:lvl8pPr>
    <a:lvl9pPr marL="3657600" algn="l" defTabSz="914400" rtl="0" eaLnBrk="1" latinLnBrk="0" hangingPunct="1">
      <a:defRPr sz="8200"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Objects="1">
      <p:cViewPr>
        <p:scale>
          <a:sx n="33" d="100"/>
          <a:sy n="33" d="100"/>
        </p:scale>
        <p:origin x="-732" y="648"/>
      </p:cViewPr>
      <p:guideLst>
        <p:guide orient="horz" pos="3152"/>
        <p:guide pos="1840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de-DE"/>
          </a:p>
        </p:txBody>
      </p:sp>
      <p:sp>
        <p:nvSpPr>
          <p:cNvPr id="71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664145CA-9A93-458B-84CD-39FE8A55252D}" type="datetime1">
              <a:rPr lang="de-DE"/>
              <a:pPr>
                <a:defRPr/>
              </a:pPr>
              <a:t>23.06.2013</a:t>
            </a:fld>
            <a:endParaRPr lang="de-DE"/>
          </a:p>
        </p:txBody>
      </p:sp>
      <p:sp>
        <p:nvSpPr>
          <p:cNvPr id="71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de-DE"/>
          </a:p>
        </p:txBody>
      </p:sp>
      <p:sp>
        <p:nvSpPr>
          <p:cNvPr id="71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050797E1-A6C4-42FC-A0A4-C70194BF6A61}" type="slidenum">
              <a:rPr lang="de-DE"/>
              <a:pPr>
                <a:defRPr/>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087941" fontAlgn="auto">
              <a:spcBef>
                <a:spcPts val="0"/>
              </a:spcBef>
              <a:spcAft>
                <a:spcPts val="0"/>
              </a:spcAft>
              <a:defRPr sz="1200">
                <a:latin typeface="+mn-lt"/>
                <a:ea typeface="+mn-ea"/>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2087941" fontAlgn="auto">
              <a:spcBef>
                <a:spcPts val="0"/>
              </a:spcBef>
              <a:spcAft>
                <a:spcPts val="0"/>
              </a:spcAft>
              <a:defRPr sz="1200">
                <a:latin typeface="+mn-lt"/>
                <a:ea typeface="+mn-ea"/>
                <a:cs typeface="+mn-cs"/>
              </a:defRPr>
            </a:lvl1pPr>
          </a:lstStyle>
          <a:p>
            <a:pPr>
              <a:defRPr/>
            </a:pPr>
            <a:fld id="{8BCB90C7-F783-4525-A301-1756DDD95B1B}" type="datetime1">
              <a:rPr lang="de-DE"/>
              <a:pPr>
                <a:defRPr/>
              </a:pPr>
              <a:t>23.06.2013</a:t>
            </a:fld>
            <a:endParaRPr lang="de-DE"/>
          </a:p>
        </p:txBody>
      </p:sp>
      <p:sp>
        <p:nvSpPr>
          <p:cNvPr id="4" name="Folienbildplatzhalt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noProof="0" smtClean="0"/>
              <a:t>Mastertextformat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2087941" fontAlgn="auto">
              <a:spcBef>
                <a:spcPts val="0"/>
              </a:spcBef>
              <a:spcAft>
                <a:spcPts val="0"/>
              </a:spcAft>
              <a:defRPr sz="1200">
                <a:latin typeface="+mn-lt"/>
                <a:ea typeface="+mn-ea"/>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2087941" fontAlgn="auto">
              <a:spcBef>
                <a:spcPts val="0"/>
              </a:spcBef>
              <a:spcAft>
                <a:spcPts val="0"/>
              </a:spcAft>
              <a:defRPr sz="1200">
                <a:latin typeface="+mn-lt"/>
                <a:ea typeface="+mn-ea"/>
                <a:cs typeface="+mn-cs"/>
              </a:defRPr>
            </a:lvl1pPr>
          </a:lstStyle>
          <a:p>
            <a:pPr>
              <a:defRPr/>
            </a:pPr>
            <a:fld id="{BA24F8B8-EE7E-44F5-9155-A69E27D192AF}" type="slidenum">
              <a:rPr lang="de-DE"/>
              <a:pPr>
                <a:defRPr/>
              </a:pPr>
              <a:t>‹Nr.›</a:t>
            </a:fld>
            <a:endParaRPr lang="de-DE"/>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p:cNvSpPr>
            <a:spLocks noGrp="1" noRot="1" noChangeAspect="1"/>
          </p:cNvSpPr>
          <p:nvPr>
            <p:ph type="sldImg"/>
          </p:nvPr>
        </p:nvSpPr>
        <p:spPr bwMode="auto">
          <a:noFill/>
          <a:ln>
            <a:solidFill>
              <a:srgbClr val="000000"/>
            </a:solidFill>
            <a:miter lim="800000"/>
            <a:headEnd/>
            <a:tailEnd/>
          </a:ln>
        </p:spPr>
      </p:sp>
      <p:sp>
        <p:nvSpPr>
          <p:cNvPr id="614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ea typeface="ＭＳ Ｐゴシック"/>
              <a:cs typeface="ＭＳ Ｐゴシック"/>
            </a:endParaRPr>
          </a:p>
        </p:txBody>
      </p:sp>
      <p:sp>
        <p:nvSpPr>
          <p:cNvPr id="6148"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2087563" fontAlgn="base">
              <a:spcBef>
                <a:spcPct val="0"/>
              </a:spcBef>
              <a:spcAft>
                <a:spcPct val="0"/>
              </a:spcAft>
              <a:defRPr/>
            </a:pPr>
            <a:fld id="{1CBD10EF-38DC-4488-B5B3-E7B7A931E096}" type="slidenum">
              <a:rPr lang="de-DE" smtClean="0">
                <a:ea typeface="ＭＳ Ｐゴシック" pitchFamily="-65" charset="-128"/>
                <a:cs typeface="ＭＳ Ｐゴシック" pitchFamily="-65" charset="-128"/>
              </a:rPr>
              <a:pPr defTabSz="2087563" fontAlgn="base">
                <a:spcBef>
                  <a:spcPct val="0"/>
                </a:spcBef>
                <a:spcAft>
                  <a:spcPct val="0"/>
                </a:spcAft>
                <a:defRPr/>
              </a:pPr>
              <a:t>1</a:t>
            </a:fld>
            <a:endParaRPr lang="de-DE" smtClean="0">
              <a:ea typeface="ＭＳ Ｐゴシック" pitchFamily="-65" charset="-128"/>
              <a:cs typeface="ＭＳ Ｐゴシック" pitchFamily="-65"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2107406" y="3723481"/>
            <a:ext cx="27127200" cy="1371600"/>
          </a:xfrm>
          <a:prstGeom prst="rect">
            <a:avLst/>
          </a:prstGeom>
        </p:spPr>
        <p:txBody>
          <a:bodyPr vert="horz" lIns="0" anchor="ctr" anchorCtr="0"/>
          <a:lstStyle>
            <a:lvl1pPr marL="304800" indent="0" algn="l">
              <a:defRPr sz="6000" baseline="0">
                <a:solidFill>
                  <a:schemeClr val="bg1"/>
                </a:solidFill>
                <a:latin typeface="Lucida Sans Bold"/>
              </a:defRPr>
            </a:lvl1pPr>
          </a:lstStyle>
          <a:p>
            <a:r>
              <a:rPr lang="de-DE" dirty="0" smtClean="0"/>
              <a:t>Mastertitelformat bearbeiten</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Bild 4" descr="MED_Wiss_Poster_A1_RGB.pdf"/>
          <p:cNvPicPr>
            <a:picLocks noChangeAspect="1"/>
          </p:cNvPicPr>
          <p:nvPr userDrawn="1"/>
        </p:nvPicPr>
        <p:blipFill>
          <a:blip r:embed="rId3"/>
          <a:srcRect/>
          <a:stretch>
            <a:fillRect/>
          </a:stretch>
        </p:blipFill>
        <p:spPr bwMode="auto">
          <a:xfrm>
            <a:off x="0" y="0"/>
            <a:ext cx="30275213" cy="427497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2087563" rtl="0" eaLnBrk="0" fontAlgn="base" hangingPunct="0">
        <a:spcBef>
          <a:spcPct val="0"/>
        </a:spcBef>
        <a:spcAft>
          <a:spcPct val="0"/>
        </a:spcAft>
        <a:defRPr sz="20100" kern="1200">
          <a:solidFill>
            <a:schemeClr val="tx1"/>
          </a:solidFill>
          <a:latin typeface="+mj-lt"/>
          <a:ea typeface="ＭＳ Ｐゴシック" pitchFamily="-65" charset="-128"/>
          <a:cs typeface="ＭＳ Ｐゴシック" pitchFamily="-65" charset="-128"/>
        </a:defRPr>
      </a:lvl1pPr>
      <a:lvl2pPr algn="ctr" defTabSz="2087563" rtl="0" eaLnBrk="0" fontAlgn="base" hangingPunct="0">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2pPr>
      <a:lvl3pPr algn="ctr" defTabSz="2087563" rtl="0" eaLnBrk="0" fontAlgn="base" hangingPunct="0">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3pPr>
      <a:lvl4pPr algn="ctr" defTabSz="2087563" rtl="0" eaLnBrk="0" fontAlgn="base" hangingPunct="0">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4pPr>
      <a:lvl5pPr algn="ctr" defTabSz="2087563" rtl="0" eaLnBrk="0" fontAlgn="base" hangingPunct="0">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5pPr>
      <a:lvl6pPr marL="457200" algn="ctr" defTabSz="2087563" rtl="0" fontAlgn="base">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6pPr>
      <a:lvl7pPr marL="914400" algn="ctr" defTabSz="2087563" rtl="0" fontAlgn="base">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7pPr>
      <a:lvl8pPr marL="1371600" algn="ctr" defTabSz="2087563" rtl="0" fontAlgn="base">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8pPr>
      <a:lvl9pPr marL="1828800" algn="ctr" defTabSz="2087563" rtl="0" fontAlgn="base">
        <a:spcBef>
          <a:spcPct val="0"/>
        </a:spcBef>
        <a:spcAft>
          <a:spcPct val="0"/>
        </a:spcAft>
        <a:defRPr sz="20100">
          <a:solidFill>
            <a:schemeClr val="tx1"/>
          </a:solidFill>
          <a:latin typeface="Calibri" pitchFamily="-65" charset="0"/>
          <a:ea typeface="ＭＳ Ｐゴシック" pitchFamily="-65" charset="-128"/>
          <a:cs typeface="ＭＳ Ｐゴシック" pitchFamily="-65" charset="-128"/>
        </a:defRPr>
      </a:lvl9pPr>
    </p:titleStyle>
    <p:bodyStyle>
      <a:lvl1pPr marL="1565275" indent="-1565275" algn="l" defTabSz="2087563" rtl="0" eaLnBrk="0" fontAlgn="base" hangingPunct="0">
        <a:spcBef>
          <a:spcPct val="20000"/>
        </a:spcBef>
        <a:spcAft>
          <a:spcPct val="0"/>
        </a:spcAft>
        <a:buFont typeface="Arial" charset="0"/>
        <a:buChar char="•"/>
        <a:defRPr sz="14600" kern="1200">
          <a:solidFill>
            <a:schemeClr val="tx1"/>
          </a:solidFill>
          <a:latin typeface="+mn-lt"/>
          <a:ea typeface="ＭＳ Ｐゴシック" pitchFamily="-65" charset="-128"/>
          <a:cs typeface="ＭＳ Ｐゴシック" pitchFamily="-65" charset="-128"/>
        </a:defRPr>
      </a:lvl1pPr>
      <a:lvl2pPr marL="3392488" indent="-1304925" algn="l" defTabSz="2087563" rtl="0" eaLnBrk="0" fontAlgn="base" hangingPunct="0">
        <a:spcBef>
          <a:spcPct val="20000"/>
        </a:spcBef>
        <a:spcAft>
          <a:spcPct val="0"/>
        </a:spcAft>
        <a:buFont typeface="Arial" charset="0"/>
        <a:buChar char="–"/>
        <a:defRPr sz="12800" kern="1200">
          <a:solidFill>
            <a:schemeClr val="tx1"/>
          </a:solidFill>
          <a:latin typeface="+mn-lt"/>
          <a:ea typeface="ＭＳ Ｐゴシック" pitchFamily="-65" charset="-128"/>
          <a:cs typeface="ＭＳ Ｐゴシック"/>
        </a:defRPr>
      </a:lvl2pPr>
      <a:lvl3pPr marL="5219700" indent="-1042988" algn="l" defTabSz="2087563" rtl="0" eaLnBrk="0" fontAlgn="base" hangingPunct="0">
        <a:spcBef>
          <a:spcPct val="20000"/>
        </a:spcBef>
        <a:spcAft>
          <a:spcPct val="0"/>
        </a:spcAft>
        <a:buFont typeface="Arial" charset="0"/>
        <a:buChar char="•"/>
        <a:defRPr sz="11000" kern="1200">
          <a:solidFill>
            <a:schemeClr val="tx1"/>
          </a:solidFill>
          <a:latin typeface="+mn-lt"/>
          <a:ea typeface="ＭＳ Ｐゴシック" pitchFamily="-65" charset="-128"/>
          <a:cs typeface="ＭＳ Ｐゴシック"/>
        </a:defRPr>
      </a:lvl3pPr>
      <a:lvl4pPr marL="7307263" indent="-1042988" algn="l" defTabSz="2087563" rtl="0" eaLnBrk="0" fontAlgn="base" hangingPunct="0">
        <a:spcBef>
          <a:spcPct val="20000"/>
        </a:spcBef>
        <a:spcAft>
          <a:spcPct val="0"/>
        </a:spcAft>
        <a:buFont typeface="Arial" charset="0"/>
        <a:buChar char="–"/>
        <a:defRPr sz="9100" kern="1200">
          <a:solidFill>
            <a:schemeClr val="tx1"/>
          </a:solidFill>
          <a:latin typeface="+mn-lt"/>
          <a:ea typeface="ＭＳ Ｐゴシック" pitchFamily="-65" charset="-128"/>
          <a:cs typeface="ＭＳ Ｐゴシック"/>
        </a:defRPr>
      </a:lvl4pPr>
      <a:lvl5pPr marL="9394825" indent="-1042988" algn="l" defTabSz="2087563" rtl="0" eaLnBrk="0" fontAlgn="base" hangingPunct="0">
        <a:spcBef>
          <a:spcPct val="20000"/>
        </a:spcBef>
        <a:spcAft>
          <a:spcPct val="0"/>
        </a:spcAft>
        <a:buFont typeface="Arial" charset="0"/>
        <a:buChar char="»"/>
        <a:defRPr sz="9100" kern="1200">
          <a:solidFill>
            <a:schemeClr val="tx1"/>
          </a:solidFill>
          <a:latin typeface="+mn-lt"/>
          <a:ea typeface="ＭＳ Ｐゴシック" pitchFamily="-65" charset="-128"/>
          <a:cs typeface="ＭＳ Ｐゴシック"/>
        </a:defRPr>
      </a:lvl5pPr>
      <a:lvl6pPr marL="11483675" indent="-1043970" algn="l" defTabSz="2087941" rtl="0" eaLnBrk="1" latinLnBrk="0" hangingPunct="1">
        <a:spcBef>
          <a:spcPct val="20000"/>
        </a:spcBef>
        <a:buFont typeface="Arial"/>
        <a:buChar char="•"/>
        <a:defRPr sz="9100" kern="1200">
          <a:solidFill>
            <a:schemeClr val="tx1"/>
          </a:solidFill>
          <a:latin typeface="+mn-lt"/>
          <a:ea typeface="+mn-ea"/>
          <a:cs typeface="+mn-cs"/>
        </a:defRPr>
      </a:lvl6pPr>
      <a:lvl7pPr marL="13571616" indent="-1043970" algn="l" defTabSz="2087941" rtl="0" eaLnBrk="1" latinLnBrk="0" hangingPunct="1">
        <a:spcBef>
          <a:spcPct val="20000"/>
        </a:spcBef>
        <a:buFont typeface="Arial"/>
        <a:buChar char="•"/>
        <a:defRPr sz="9100" kern="1200">
          <a:solidFill>
            <a:schemeClr val="tx1"/>
          </a:solidFill>
          <a:latin typeface="+mn-lt"/>
          <a:ea typeface="+mn-ea"/>
          <a:cs typeface="+mn-cs"/>
        </a:defRPr>
      </a:lvl7pPr>
      <a:lvl8pPr marL="15659557" indent="-1043970" algn="l" defTabSz="2087941" rtl="0" eaLnBrk="1" latinLnBrk="0" hangingPunct="1">
        <a:spcBef>
          <a:spcPct val="20000"/>
        </a:spcBef>
        <a:buFont typeface="Arial"/>
        <a:buChar char="•"/>
        <a:defRPr sz="9100" kern="1200">
          <a:solidFill>
            <a:schemeClr val="tx1"/>
          </a:solidFill>
          <a:latin typeface="+mn-lt"/>
          <a:ea typeface="+mn-ea"/>
          <a:cs typeface="+mn-cs"/>
        </a:defRPr>
      </a:lvl8pPr>
      <a:lvl9pPr marL="17747498" indent="-1043970" algn="l" defTabSz="2087941"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de-DE"/>
      </a:defPPr>
      <a:lvl1pPr marL="0" algn="l" defTabSz="2087941" rtl="0" eaLnBrk="1" latinLnBrk="0" hangingPunct="1">
        <a:defRPr sz="8200" kern="1200">
          <a:solidFill>
            <a:schemeClr val="tx1"/>
          </a:solidFill>
          <a:latin typeface="+mn-lt"/>
          <a:ea typeface="+mn-ea"/>
          <a:cs typeface="+mn-cs"/>
        </a:defRPr>
      </a:lvl1pPr>
      <a:lvl2pPr marL="2087941" algn="l" defTabSz="2087941" rtl="0" eaLnBrk="1" latinLnBrk="0" hangingPunct="1">
        <a:defRPr sz="8200" kern="1200">
          <a:solidFill>
            <a:schemeClr val="tx1"/>
          </a:solidFill>
          <a:latin typeface="+mn-lt"/>
          <a:ea typeface="+mn-ea"/>
          <a:cs typeface="+mn-cs"/>
        </a:defRPr>
      </a:lvl2pPr>
      <a:lvl3pPr marL="4175882" algn="l" defTabSz="2087941" rtl="0" eaLnBrk="1" latinLnBrk="0" hangingPunct="1">
        <a:defRPr sz="8200" kern="1200">
          <a:solidFill>
            <a:schemeClr val="tx1"/>
          </a:solidFill>
          <a:latin typeface="+mn-lt"/>
          <a:ea typeface="+mn-ea"/>
          <a:cs typeface="+mn-cs"/>
        </a:defRPr>
      </a:lvl3pPr>
      <a:lvl4pPr marL="6263823" algn="l" defTabSz="2087941" rtl="0" eaLnBrk="1" latinLnBrk="0" hangingPunct="1">
        <a:defRPr sz="8200" kern="1200">
          <a:solidFill>
            <a:schemeClr val="tx1"/>
          </a:solidFill>
          <a:latin typeface="+mn-lt"/>
          <a:ea typeface="+mn-ea"/>
          <a:cs typeface="+mn-cs"/>
        </a:defRPr>
      </a:lvl4pPr>
      <a:lvl5pPr marL="8351764" algn="l" defTabSz="2087941" rtl="0" eaLnBrk="1" latinLnBrk="0" hangingPunct="1">
        <a:defRPr sz="8200" kern="1200">
          <a:solidFill>
            <a:schemeClr val="tx1"/>
          </a:solidFill>
          <a:latin typeface="+mn-lt"/>
          <a:ea typeface="+mn-ea"/>
          <a:cs typeface="+mn-cs"/>
        </a:defRPr>
      </a:lvl5pPr>
      <a:lvl6pPr marL="10439705" algn="l" defTabSz="2087941" rtl="0" eaLnBrk="1" latinLnBrk="0" hangingPunct="1">
        <a:defRPr sz="8200" kern="1200">
          <a:solidFill>
            <a:schemeClr val="tx1"/>
          </a:solidFill>
          <a:latin typeface="+mn-lt"/>
          <a:ea typeface="+mn-ea"/>
          <a:cs typeface="+mn-cs"/>
        </a:defRPr>
      </a:lvl6pPr>
      <a:lvl7pPr marL="12527646" algn="l" defTabSz="2087941" rtl="0" eaLnBrk="1" latinLnBrk="0" hangingPunct="1">
        <a:defRPr sz="8200" kern="1200">
          <a:solidFill>
            <a:schemeClr val="tx1"/>
          </a:solidFill>
          <a:latin typeface="+mn-lt"/>
          <a:ea typeface="+mn-ea"/>
          <a:cs typeface="+mn-cs"/>
        </a:defRPr>
      </a:lvl7pPr>
      <a:lvl8pPr marL="14615587" algn="l" defTabSz="2087941" rtl="0" eaLnBrk="1" latinLnBrk="0" hangingPunct="1">
        <a:defRPr sz="8200" kern="1200">
          <a:solidFill>
            <a:schemeClr val="tx1"/>
          </a:solidFill>
          <a:latin typeface="+mn-lt"/>
          <a:ea typeface="+mn-ea"/>
          <a:cs typeface="+mn-cs"/>
        </a:defRPr>
      </a:lvl8pPr>
      <a:lvl9pPr marL="16703528" algn="l" defTabSz="208794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1.png"/><Relationship Id="rId3" Type="http://schemas.openxmlformats.org/officeDocument/2006/relationships/hyperlink" Target="http://www.zephyr-si.com/375.php" TargetMode="External"/><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png"/><Relationship Id="rId1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1" name="Picture 8" descr="ZSI 375">
            <a:hlinkClick r:id="rId3"/>
          </p:cNvPr>
          <p:cNvPicPr>
            <a:picLocks noChangeAspect="1" noChangeArrowheads="1"/>
          </p:cNvPicPr>
          <p:nvPr/>
        </p:nvPicPr>
        <p:blipFill>
          <a:blip r:embed="rId4"/>
          <a:srcRect/>
          <a:stretch>
            <a:fillRect/>
          </a:stretch>
        </p:blipFill>
        <p:spPr bwMode="auto">
          <a:xfrm>
            <a:off x="2895600" y="34218563"/>
            <a:ext cx="4818063" cy="4845050"/>
          </a:xfrm>
          <a:prstGeom prst="rect">
            <a:avLst/>
          </a:prstGeom>
          <a:noFill/>
          <a:ln w="9525">
            <a:noFill/>
            <a:miter lim="800000"/>
            <a:headEnd/>
            <a:tailEnd/>
          </a:ln>
        </p:spPr>
      </p:pic>
      <p:sp>
        <p:nvSpPr>
          <p:cNvPr id="5122" name="Titel 1"/>
          <p:cNvSpPr>
            <a:spLocks noGrp="1"/>
          </p:cNvSpPr>
          <p:nvPr>
            <p:ph type="ctrTitle"/>
          </p:nvPr>
        </p:nvSpPr>
        <p:spPr bwMode="auto">
          <a:xfrm>
            <a:off x="2106613" y="3722688"/>
            <a:ext cx="27127200" cy="1371600"/>
          </a:xfrm>
          <a:noFill/>
          <a:ln>
            <a:miter lim="800000"/>
            <a:headEnd/>
            <a:tailEnd/>
          </a:ln>
        </p:spPr>
        <p:txBody>
          <a:bodyPr wrap="square" tIns="45720" rIns="91440" bIns="45720" numCol="1" compatLnSpc="1">
            <a:prstTxWarp prst="textNoShape">
              <a:avLst/>
            </a:prstTxWarp>
          </a:bodyPr>
          <a:lstStyle/>
          <a:p>
            <a:pPr algn="ctr" eaLnBrk="1" hangingPunct="1"/>
            <a:r>
              <a:rPr lang="de-DE" sz="9600" b="1" smtClean="0">
                <a:latin typeface="Lucida Sans" pitchFamily="34" charset="0"/>
                <a:ea typeface="ＭＳ Ｐゴシック"/>
                <a:cs typeface="ＭＳ Ｐゴシック"/>
              </a:rPr>
              <a:t>Harninkontinenz – kein Tabu-Thema  </a:t>
            </a:r>
          </a:p>
        </p:txBody>
      </p:sp>
      <p:sp>
        <p:nvSpPr>
          <p:cNvPr id="5123" name="Untertitel 2"/>
          <p:cNvSpPr>
            <a:spLocks noGrp="1"/>
          </p:cNvSpPr>
          <p:nvPr>
            <p:ph type="subTitle" idx="4294967295"/>
          </p:nvPr>
        </p:nvSpPr>
        <p:spPr bwMode="auto">
          <a:xfrm>
            <a:off x="2106613" y="5094288"/>
            <a:ext cx="27127200" cy="914400"/>
          </a:xfrm>
          <a:prstGeom prst="rect">
            <a:avLst/>
          </a:prstGeom>
          <a:noFill/>
          <a:ln>
            <a:miter lim="800000"/>
            <a:headEnd/>
            <a:tailEnd/>
          </a:ln>
        </p:spPr>
        <p:txBody>
          <a:bodyPr lIns="76200" rIns="76200"/>
          <a:lstStyle/>
          <a:p>
            <a:pPr marL="304800" indent="0" eaLnBrk="1" hangingPunct="1">
              <a:lnSpc>
                <a:spcPct val="90000"/>
              </a:lnSpc>
              <a:spcBef>
                <a:spcPct val="0"/>
              </a:spcBef>
              <a:buFontTx/>
              <a:buNone/>
            </a:pPr>
            <a:r>
              <a:rPr lang="de-DE" sz="4200" i="1" smtClean="0">
                <a:ea typeface="ＭＳ Ｐゴシック"/>
                <a:cs typeface="ＭＳ Ｐゴシック"/>
                <a:sym typeface="Lucida Grande"/>
              </a:rPr>
              <a:t>„Die Harninkontinenz ist ein Zustand, bei dem ein objektiv nachgewiesener unfreiwilliger Harnverlust ein soziales und hygienisches Problem darstellt.“                                                     </a:t>
            </a:r>
            <a:r>
              <a:rPr lang="de-DE" sz="4200" smtClean="0">
                <a:ea typeface="ＭＳ Ｐゴシック"/>
                <a:cs typeface="ＭＳ Ｐゴシック"/>
                <a:sym typeface="Lucida Grande"/>
              </a:rPr>
              <a:t>(Definition der Internationalen Kontinenz-Gesellschaft)</a:t>
            </a:r>
          </a:p>
          <a:p>
            <a:pPr marL="304800" indent="0" eaLnBrk="1" hangingPunct="1">
              <a:lnSpc>
                <a:spcPct val="90000"/>
              </a:lnSpc>
              <a:spcBef>
                <a:spcPct val="0"/>
              </a:spcBef>
              <a:buFontTx/>
              <a:buNone/>
            </a:pPr>
            <a:endParaRPr lang="de-DE" sz="4200" smtClean="0">
              <a:ea typeface="ＭＳ Ｐゴシック"/>
              <a:cs typeface="ＭＳ Ｐゴシック"/>
              <a:sym typeface="Lucida Grande"/>
            </a:endParaRPr>
          </a:p>
        </p:txBody>
      </p:sp>
      <p:sp>
        <p:nvSpPr>
          <p:cNvPr id="5124" name="Textplatzhalter 5"/>
          <p:cNvSpPr txBox="1">
            <a:spLocks/>
          </p:cNvSpPr>
          <p:nvPr/>
        </p:nvSpPr>
        <p:spPr bwMode="auto">
          <a:xfrm>
            <a:off x="2070100" y="6477000"/>
            <a:ext cx="8839200" cy="914400"/>
          </a:xfrm>
          <a:prstGeom prst="rect">
            <a:avLst/>
          </a:prstGeom>
          <a:solidFill>
            <a:schemeClr val="tx2"/>
          </a:solidFill>
          <a:ln w="9525">
            <a:noFill/>
            <a:miter lim="800000"/>
            <a:headEnd/>
            <a:tailEnd/>
          </a:ln>
        </p:spPr>
        <p:txBody>
          <a:bodyPr lIns="0" tIns="0" rIns="0" bIns="0" anchor="ctr"/>
          <a:lstStyle/>
          <a:p>
            <a:pPr marL="304800">
              <a:spcBef>
                <a:spcPct val="20000"/>
              </a:spcBef>
              <a:buFont typeface="Arial" charset="0"/>
              <a:buNone/>
            </a:pPr>
            <a:r>
              <a:rPr lang="de-DE" sz="6000">
                <a:solidFill>
                  <a:schemeClr val="bg1"/>
                </a:solidFill>
                <a:latin typeface="Lucida Sans" pitchFamily="34" charset="0"/>
              </a:rPr>
              <a:t>Inkontinenz-Formen</a:t>
            </a:r>
          </a:p>
        </p:txBody>
      </p:sp>
      <p:sp>
        <p:nvSpPr>
          <p:cNvPr id="5125" name="Textplatzhalter 5"/>
          <p:cNvSpPr txBox="1">
            <a:spLocks/>
          </p:cNvSpPr>
          <p:nvPr/>
        </p:nvSpPr>
        <p:spPr bwMode="auto">
          <a:xfrm>
            <a:off x="11225213" y="6477000"/>
            <a:ext cx="8839200" cy="914400"/>
          </a:xfrm>
          <a:prstGeom prst="rect">
            <a:avLst/>
          </a:prstGeom>
          <a:solidFill>
            <a:schemeClr val="tx2"/>
          </a:solidFill>
          <a:ln w="9525">
            <a:noFill/>
            <a:miter lim="800000"/>
            <a:headEnd/>
            <a:tailEnd/>
          </a:ln>
        </p:spPr>
        <p:txBody>
          <a:bodyPr lIns="0" tIns="0" rIns="0" bIns="0" anchor="ctr"/>
          <a:lstStyle/>
          <a:p>
            <a:pPr marL="304800">
              <a:spcBef>
                <a:spcPct val="20000"/>
              </a:spcBef>
              <a:buFont typeface="Arial" charset="0"/>
              <a:buNone/>
            </a:pPr>
            <a:r>
              <a:rPr lang="de-DE" sz="6000">
                <a:solidFill>
                  <a:schemeClr val="bg1"/>
                </a:solidFill>
                <a:latin typeface="Lucida Sans" pitchFamily="34" charset="0"/>
              </a:rPr>
              <a:t>Inkontinenz-Ursachen </a:t>
            </a:r>
          </a:p>
        </p:txBody>
      </p:sp>
      <p:sp>
        <p:nvSpPr>
          <p:cNvPr id="5126" name="Textplatzhalter 5"/>
          <p:cNvSpPr txBox="1">
            <a:spLocks/>
          </p:cNvSpPr>
          <p:nvPr/>
        </p:nvSpPr>
        <p:spPr bwMode="auto">
          <a:xfrm>
            <a:off x="20369213" y="6477000"/>
            <a:ext cx="8839200" cy="914400"/>
          </a:xfrm>
          <a:prstGeom prst="rect">
            <a:avLst/>
          </a:prstGeom>
          <a:solidFill>
            <a:schemeClr val="tx2"/>
          </a:solidFill>
          <a:ln w="9525">
            <a:noFill/>
            <a:miter lim="800000"/>
            <a:headEnd/>
            <a:tailEnd/>
          </a:ln>
        </p:spPr>
        <p:txBody>
          <a:bodyPr lIns="0" tIns="0" rIns="0" bIns="0" anchor="ctr"/>
          <a:lstStyle/>
          <a:p>
            <a:pPr marL="304800">
              <a:spcBef>
                <a:spcPct val="20000"/>
              </a:spcBef>
              <a:buFont typeface="Arial" charset="0"/>
              <a:buNone/>
            </a:pPr>
            <a:r>
              <a:rPr lang="de-DE" sz="6000">
                <a:solidFill>
                  <a:schemeClr val="bg1"/>
                </a:solidFill>
                <a:latin typeface="Lucida Sans" pitchFamily="34" charset="0"/>
              </a:rPr>
              <a:t>Diagnostik</a:t>
            </a:r>
          </a:p>
        </p:txBody>
      </p:sp>
      <p:sp>
        <p:nvSpPr>
          <p:cNvPr id="5127" name="Textplatzhalter 5"/>
          <p:cNvSpPr txBox="1">
            <a:spLocks/>
          </p:cNvSpPr>
          <p:nvPr/>
        </p:nvSpPr>
        <p:spPr bwMode="auto">
          <a:xfrm>
            <a:off x="1979613" y="20969288"/>
            <a:ext cx="20591462" cy="914400"/>
          </a:xfrm>
          <a:prstGeom prst="rect">
            <a:avLst/>
          </a:prstGeom>
          <a:solidFill>
            <a:schemeClr val="tx2"/>
          </a:solidFill>
          <a:ln w="9525">
            <a:noFill/>
            <a:miter lim="800000"/>
            <a:headEnd/>
            <a:tailEnd/>
          </a:ln>
        </p:spPr>
        <p:txBody>
          <a:bodyPr lIns="0" tIns="0" rIns="0" bIns="0" anchor="ctr"/>
          <a:lstStyle/>
          <a:p>
            <a:pPr marL="304800">
              <a:spcBef>
                <a:spcPct val="20000"/>
              </a:spcBef>
              <a:buFont typeface="Arial" charset="0"/>
              <a:buNone/>
            </a:pPr>
            <a:r>
              <a:rPr lang="de-DE" sz="6000">
                <a:solidFill>
                  <a:schemeClr val="bg1"/>
                </a:solidFill>
                <a:latin typeface="Lucida Sans" pitchFamily="34" charset="0"/>
              </a:rPr>
              <a:t>Behandlung der Drang- oder Urgeinkontinenz</a:t>
            </a:r>
          </a:p>
        </p:txBody>
      </p:sp>
      <p:sp>
        <p:nvSpPr>
          <p:cNvPr id="5128" name="Textplatzhalter 5"/>
          <p:cNvSpPr txBox="1">
            <a:spLocks/>
          </p:cNvSpPr>
          <p:nvPr/>
        </p:nvSpPr>
        <p:spPr bwMode="auto">
          <a:xfrm>
            <a:off x="1979613" y="27270075"/>
            <a:ext cx="20464462" cy="914400"/>
          </a:xfrm>
          <a:prstGeom prst="rect">
            <a:avLst/>
          </a:prstGeom>
          <a:solidFill>
            <a:schemeClr val="tx2"/>
          </a:solidFill>
          <a:ln w="9525">
            <a:noFill/>
            <a:miter lim="800000"/>
            <a:headEnd/>
            <a:tailEnd/>
          </a:ln>
        </p:spPr>
        <p:txBody>
          <a:bodyPr lIns="0" tIns="0" rIns="0" bIns="0" anchor="ctr"/>
          <a:lstStyle/>
          <a:p>
            <a:pPr marL="304800">
              <a:spcBef>
                <a:spcPct val="20000"/>
              </a:spcBef>
              <a:buFont typeface="Arial" charset="0"/>
              <a:buNone/>
            </a:pPr>
            <a:r>
              <a:rPr lang="de-DE" sz="6000">
                <a:solidFill>
                  <a:schemeClr val="bg1"/>
                </a:solidFill>
                <a:latin typeface="Lucida Sans" pitchFamily="34" charset="0"/>
              </a:rPr>
              <a:t>Behandlung der Belastungs- oder Stressinkontinenz</a:t>
            </a:r>
          </a:p>
        </p:txBody>
      </p:sp>
      <p:sp>
        <p:nvSpPr>
          <p:cNvPr id="5129" name="Textplatzhalter 5"/>
          <p:cNvSpPr txBox="1">
            <a:spLocks/>
          </p:cNvSpPr>
          <p:nvPr/>
        </p:nvSpPr>
        <p:spPr bwMode="auto">
          <a:xfrm>
            <a:off x="2070100" y="33304163"/>
            <a:ext cx="27036713" cy="914400"/>
          </a:xfrm>
          <a:prstGeom prst="rect">
            <a:avLst/>
          </a:prstGeom>
          <a:solidFill>
            <a:schemeClr val="tx2"/>
          </a:solidFill>
          <a:ln w="9525">
            <a:noFill/>
            <a:miter lim="800000"/>
            <a:headEnd/>
            <a:tailEnd/>
          </a:ln>
        </p:spPr>
        <p:txBody>
          <a:bodyPr lIns="0" tIns="0" rIns="0" bIns="0" anchor="ctr"/>
          <a:lstStyle/>
          <a:p>
            <a:pPr marL="304800">
              <a:spcBef>
                <a:spcPct val="20000"/>
              </a:spcBef>
              <a:buFont typeface="Arial" charset="0"/>
              <a:buNone/>
            </a:pPr>
            <a:r>
              <a:rPr lang="de-DE" sz="6000">
                <a:solidFill>
                  <a:schemeClr val="bg1"/>
                </a:solidFill>
                <a:latin typeface="Lucida Sans" pitchFamily="34" charset="0"/>
              </a:rPr>
              <a:t>Therapiemöglichkeiten der Harninkontinenz</a:t>
            </a:r>
          </a:p>
        </p:txBody>
      </p:sp>
      <p:sp>
        <p:nvSpPr>
          <p:cNvPr id="5130" name="Textfeld 18"/>
          <p:cNvSpPr txBox="1">
            <a:spLocks noChangeArrowheads="1"/>
          </p:cNvSpPr>
          <p:nvPr/>
        </p:nvSpPr>
        <p:spPr bwMode="auto">
          <a:xfrm>
            <a:off x="2057400" y="7793038"/>
            <a:ext cx="8826500" cy="12903200"/>
          </a:xfrm>
          <a:prstGeom prst="rect">
            <a:avLst/>
          </a:prstGeom>
          <a:noFill/>
          <a:ln w="9525">
            <a:noFill/>
            <a:miter lim="800000"/>
            <a:headEnd/>
            <a:tailEnd/>
          </a:ln>
        </p:spPr>
        <p:txBody>
          <a:bodyPr>
            <a:spAutoFit/>
          </a:bodyPr>
          <a:lstStyle/>
          <a:p>
            <a:pPr algn="just"/>
            <a:r>
              <a:rPr lang="de-DE" sz="2800" b="1" u="sng"/>
              <a:t>Drang- oder Urgeinkontinenz</a:t>
            </a:r>
            <a:r>
              <a:rPr lang="de-DE" sz="2800" b="1"/>
              <a:t> </a:t>
            </a:r>
          </a:p>
          <a:p>
            <a:pPr algn="just"/>
            <a:r>
              <a:rPr lang="de-DE" sz="2800"/>
              <a:t>   (Reizblase, hyperaktive Blase)</a:t>
            </a:r>
          </a:p>
          <a:p>
            <a:pPr algn="just"/>
            <a:r>
              <a:rPr lang="de-DE" sz="2800"/>
              <a:t> - Überempfindlichkeit der Blase (sensorische Urge)</a:t>
            </a:r>
          </a:p>
          <a:p>
            <a:pPr algn="just"/>
            <a:r>
              <a:rPr lang="de-DE" sz="2800"/>
              <a:t> - Hyperaktivität des Blasenmuskels (motorische Urge)</a:t>
            </a:r>
          </a:p>
          <a:p>
            <a:pPr algn="just"/>
            <a:r>
              <a:rPr lang="de-DE" sz="2800"/>
              <a:t> - Zwingender plötzlicher unkontrollierter Harndrang  </a:t>
            </a:r>
          </a:p>
          <a:p>
            <a:pPr algn="just"/>
            <a:r>
              <a:rPr lang="de-DE" sz="2800"/>
              <a:t>    durch Fehlregulation der Blasenmuskelaktivität</a:t>
            </a:r>
          </a:p>
          <a:p>
            <a:pPr algn="just"/>
            <a:r>
              <a:rPr lang="de-DE" sz="2800"/>
              <a:t> - häufiges(&gt;8x/d) &amp; nächtliches Wasserlassen </a:t>
            </a:r>
          </a:p>
          <a:p>
            <a:pPr algn="just"/>
            <a:r>
              <a:rPr lang="de-DE" sz="2800" b="1" u="sng"/>
              <a:t>Belastungs- oder Stressinkontinenz</a:t>
            </a:r>
          </a:p>
          <a:p>
            <a:pPr algn="just"/>
            <a:r>
              <a:rPr lang="de-DE" sz="2800"/>
              <a:t> - Unwillkürlicher tropfenweiser Urinverlust bei  </a:t>
            </a:r>
          </a:p>
          <a:p>
            <a:pPr algn="just"/>
            <a:r>
              <a:rPr lang="de-DE" sz="2800"/>
              <a:t>   körperlicher Anstrengung durch Druckanstieg im  </a:t>
            </a:r>
          </a:p>
          <a:p>
            <a:pPr algn="just"/>
            <a:r>
              <a:rPr lang="de-DE" sz="2800"/>
              <a:t>   Bauchraum</a:t>
            </a:r>
          </a:p>
          <a:p>
            <a:pPr algn="just"/>
            <a:r>
              <a:rPr lang="de-DE" sz="2800"/>
              <a:t> - Einteilung:	</a:t>
            </a:r>
          </a:p>
          <a:p>
            <a:pPr algn="just"/>
            <a:r>
              <a:rPr lang="de-DE" sz="2800"/>
              <a:t>    Grad I – bei heftigem Druckanstieg (Niesen,   </a:t>
            </a:r>
          </a:p>
          <a:p>
            <a:pPr algn="just"/>
            <a:r>
              <a:rPr lang="de-DE" sz="2800"/>
              <a:t>                  Lachen, schwere körperliche Anstrengung)</a:t>
            </a:r>
          </a:p>
          <a:p>
            <a:pPr algn="just"/>
            <a:r>
              <a:rPr lang="de-DE" sz="2800"/>
              <a:t>    Grad II – bei mittelstarkem Druckanstieg (Laufen,  </a:t>
            </a:r>
          </a:p>
          <a:p>
            <a:pPr marL="742950" lvl="1" indent="-285750" algn="just"/>
            <a:r>
              <a:rPr lang="de-DE" sz="2800"/>
              <a:t>              Treppensteigen)</a:t>
            </a:r>
          </a:p>
          <a:p>
            <a:pPr marL="742950" lvl="1" indent="-285750" algn="just"/>
            <a:r>
              <a:rPr lang="de-DE" sz="2800"/>
              <a:t>Grad III – bei geringem  Druckanstieg (auch in  </a:t>
            </a:r>
          </a:p>
          <a:p>
            <a:pPr marL="742950" lvl="1" indent="-285750" algn="just"/>
            <a:r>
              <a:rPr lang="de-DE" sz="2800"/>
              <a:t>                Ruhe, im Liegen)</a:t>
            </a:r>
          </a:p>
          <a:p>
            <a:pPr algn="just"/>
            <a:r>
              <a:rPr lang="de-DE" sz="2800" b="1" u="sng"/>
              <a:t>Mischinkontinenz</a:t>
            </a:r>
          </a:p>
          <a:p>
            <a:pPr algn="just"/>
            <a:r>
              <a:rPr lang="de-DE" sz="2800"/>
              <a:t> - Kombinationen aus Drang- und Stressinkontinenz</a:t>
            </a:r>
          </a:p>
          <a:p>
            <a:pPr algn="just"/>
            <a:r>
              <a:rPr lang="de-DE" sz="2800" b="1" u="sng"/>
              <a:t>Reflexinkontinenz</a:t>
            </a:r>
          </a:p>
          <a:p>
            <a:pPr algn="just"/>
            <a:r>
              <a:rPr lang="de-DE" sz="2800"/>
              <a:t>- Unwillkürlicher Urinverlust bei gleichzeitiger  </a:t>
            </a:r>
          </a:p>
          <a:p>
            <a:pPr algn="just"/>
            <a:r>
              <a:rPr lang="de-DE" sz="2800"/>
              <a:t>  Erkrankung oder Verletzung des Nervensystems</a:t>
            </a:r>
          </a:p>
          <a:p>
            <a:pPr algn="just"/>
            <a:r>
              <a:rPr lang="de-DE" sz="2800"/>
              <a:t>- Blasen- und Schließmuskelkoordination gestört</a:t>
            </a:r>
          </a:p>
          <a:p>
            <a:pPr algn="just"/>
            <a:r>
              <a:rPr lang="de-DE" sz="2800" b="1" u="sng"/>
              <a:t>Überlaufinkontinenz</a:t>
            </a:r>
          </a:p>
          <a:p>
            <a:pPr algn="just"/>
            <a:r>
              <a:rPr lang="de-DE" sz="2800"/>
              <a:t> - ständiger unfreiwilliger tropfenweiser Urinverlust bei  </a:t>
            </a:r>
          </a:p>
          <a:p>
            <a:pPr algn="just"/>
            <a:r>
              <a:rPr lang="de-DE" sz="2800"/>
              <a:t>   prall gefüllter Harnblase</a:t>
            </a:r>
          </a:p>
          <a:p>
            <a:pPr algn="just"/>
            <a:r>
              <a:rPr lang="de-DE" sz="2800"/>
              <a:t> - durch dauerhafte Überdehnung der Harnblase fehlt </a:t>
            </a:r>
          </a:p>
          <a:p>
            <a:pPr algn="just"/>
            <a:r>
              <a:rPr lang="de-DE" sz="2800"/>
              <a:t>   der Harndrang</a:t>
            </a:r>
          </a:p>
          <a:p>
            <a:pPr algn="just"/>
            <a:r>
              <a:rPr lang="de-DE" sz="2800"/>
              <a:t> - Notfall – Katheterisierung der Harnblase</a:t>
            </a:r>
          </a:p>
        </p:txBody>
      </p:sp>
      <p:sp>
        <p:nvSpPr>
          <p:cNvPr id="5131" name="Textfeld 15"/>
          <p:cNvSpPr txBox="1">
            <a:spLocks noChangeArrowheads="1"/>
          </p:cNvSpPr>
          <p:nvPr/>
        </p:nvSpPr>
        <p:spPr bwMode="auto">
          <a:xfrm>
            <a:off x="10920413" y="7793038"/>
            <a:ext cx="9144000" cy="10340975"/>
          </a:xfrm>
          <a:prstGeom prst="rect">
            <a:avLst/>
          </a:prstGeom>
          <a:noFill/>
          <a:ln w="9525">
            <a:noFill/>
            <a:miter lim="800000"/>
            <a:headEnd/>
            <a:tailEnd/>
          </a:ln>
        </p:spPr>
        <p:txBody>
          <a:bodyPr>
            <a:spAutoFit/>
          </a:bodyPr>
          <a:lstStyle/>
          <a:p>
            <a:pPr algn="just"/>
            <a:r>
              <a:rPr lang="de-DE" sz="2800"/>
              <a:t>Harninkontinenz ist ein unfreiwilliger Urinverlust mit unterschiedlichsten Ursachen. Männer leiden seltener an Harninkontinenz als Frauen. Bei Männern ist die Harninkontinenz meist Folge einer vorausgegangenen Prostataoperation. Bei fortschreitendem Alter kann es zu einer Zunahme der Inkontinenz durch Nachlassen der Schließmuskelverschlussmechanismen kommen.</a:t>
            </a:r>
          </a:p>
          <a:p>
            <a:pPr algn="just"/>
            <a:r>
              <a:rPr lang="de-DE" sz="2800" b="1" u="sng"/>
              <a:t>Ursachen der Drang- oder Urgeinkontinenz(1)</a:t>
            </a:r>
          </a:p>
          <a:p>
            <a:pPr algn="just"/>
            <a:r>
              <a:rPr lang="de-DE" sz="2800"/>
              <a:t>Blasenentzündung, Tumoren, Prostatavergrößerung,   Harnröhrenstriktur, Folgen einer Bestrahlung oder  Chemotherapie, Fremdkörper, </a:t>
            </a:r>
            <a:r>
              <a:rPr lang="de-DE" sz="2800" b="1"/>
              <a:t>interstitielle Zystitis</a:t>
            </a:r>
            <a:r>
              <a:rPr lang="de-DE" sz="2800"/>
              <a:t>, psychische, neurologische und andere Erkrankungen</a:t>
            </a:r>
          </a:p>
          <a:p>
            <a:pPr algn="just"/>
            <a:r>
              <a:rPr lang="de-DE" sz="2800" b="1" u="sng"/>
              <a:t>Ursachen der Belastungs- oder Stressinkontinenz(2)</a:t>
            </a:r>
          </a:p>
          <a:p>
            <a:pPr algn="just"/>
            <a:r>
              <a:rPr lang="de-DE" sz="2800"/>
              <a:t>Beckenbodenschwäche durch Schwangerschaft/       Geburten, Übergewicht, </a:t>
            </a:r>
            <a:r>
              <a:rPr lang="de-DE" sz="2800" b="1"/>
              <a:t>Prostataoperationen,  </a:t>
            </a:r>
            <a:r>
              <a:rPr lang="de-DE" sz="2800"/>
              <a:t>Bestrahlung</a:t>
            </a:r>
          </a:p>
          <a:p>
            <a:pPr algn="just"/>
            <a:r>
              <a:rPr lang="de-DE" sz="2800" b="1" u="sng"/>
              <a:t>Ursachen der Reflexinkontinenz</a:t>
            </a:r>
          </a:p>
          <a:p>
            <a:pPr algn="just"/>
            <a:r>
              <a:rPr lang="de-DE" sz="2800"/>
              <a:t>Multiple Sklerose und andere Erkrankungen des ZNS, Querschnittslähmung durch z.B. Verletzung oder  Entzündungen des Rückenmarks</a:t>
            </a:r>
          </a:p>
          <a:p>
            <a:pPr algn="just"/>
            <a:r>
              <a:rPr lang="de-DE" sz="2800" b="1" u="sng"/>
              <a:t>Ursachen der Überlaufinkontinenz(3)</a:t>
            </a:r>
          </a:p>
          <a:p>
            <a:pPr algn="just"/>
            <a:r>
              <a:rPr lang="de-DE" sz="2800"/>
              <a:t>Blasenentleerungsstörung durch Harnröhrenverengung oder Prostatavergrößerung</a:t>
            </a:r>
          </a:p>
          <a:p>
            <a:pPr algn="just"/>
            <a:endParaRPr lang="de-DE" sz="2800"/>
          </a:p>
        </p:txBody>
      </p:sp>
      <p:sp>
        <p:nvSpPr>
          <p:cNvPr id="5132" name="Textfeld 19"/>
          <p:cNvSpPr txBox="1">
            <a:spLocks noChangeArrowheads="1"/>
          </p:cNvSpPr>
          <p:nvPr/>
        </p:nvSpPr>
        <p:spPr bwMode="auto">
          <a:xfrm>
            <a:off x="20345400" y="7793038"/>
            <a:ext cx="8863013" cy="6497637"/>
          </a:xfrm>
          <a:prstGeom prst="rect">
            <a:avLst/>
          </a:prstGeom>
          <a:noFill/>
          <a:ln w="9525">
            <a:noFill/>
            <a:miter lim="800000"/>
            <a:headEnd/>
            <a:tailEnd/>
          </a:ln>
        </p:spPr>
        <p:txBody>
          <a:bodyPr>
            <a:spAutoFit/>
          </a:bodyPr>
          <a:lstStyle/>
          <a:p>
            <a:pPr algn="just"/>
            <a:r>
              <a:rPr lang="de-DE" sz="2800"/>
              <a:t>Vor einer Behandlung steht die Diagnostik. Mittels Fragebögen wird die Anamnese erhoben. Oft hilft hier auch ein Miktionstagebuch, in dem Häufigkeiten des Wasserlassen, auch nachts, sowie Inkontinenz-episoden aufgelistet werden. Ein </a:t>
            </a:r>
            <a:r>
              <a:rPr lang="de-DE" sz="2800" b="1"/>
              <a:t>PAD-Test</a:t>
            </a:r>
            <a:r>
              <a:rPr lang="de-DE" sz="2800"/>
              <a:t> (Messung des Urinverlustes durch Auswiegen von verbrauchten Vorlagen) erleichtert eine Einschätzung der Schwere der Inkontinenz. </a:t>
            </a:r>
          </a:p>
          <a:p>
            <a:pPr algn="just"/>
            <a:r>
              <a:rPr lang="de-DE" sz="2800"/>
              <a:t>Eine klinische Untersuchung sowie ein Ultraschall der Harnblase, Niere und ggf. Prostata wird durchgeführt.</a:t>
            </a:r>
          </a:p>
          <a:p>
            <a:pPr algn="just"/>
            <a:r>
              <a:rPr lang="de-DE" sz="2800"/>
              <a:t>Der Urin wird auf Bakterien untersucht.</a:t>
            </a:r>
          </a:p>
          <a:p>
            <a:pPr algn="just"/>
            <a:r>
              <a:rPr lang="de-DE" sz="2800"/>
              <a:t>Zur weiteren Diagnostik können sich urodynamische Untersuchungen (</a:t>
            </a:r>
            <a:r>
              <a:rPr lang="de-DE" sz="2800" b="1"/>
              <a:t>Blasendruckmessung</a:t>
            </a:r>
            <a:r>
              <a:rPr lang="de-DE" sz="2800"/>
              <a:t>) und / oder eine Blasenspiegelung (</a:t>
            </a:r>
            <a:r>
              <a:rPr lang="de-DE" sz="2800" b="1"/>
              <a:t>Zystoskopie</a:t>
            </a:r>
            <a:r>
              <a:rPr lang="de-DE" sz="2800"/>
              <a:t>) anschließen. In Einzelfällen ist auch eine Röntgendiagnostik nötig.</a:t>
            </a:r>
          </a:p>
        </p:txBody>
      </p:sp>
      <p:sp>
        <p:nvSpPr>
          <p:cNvPr id="5133" name="Textplatzhalter 5"/>
          <p:cNvSpPr txBox="1">
            <a:spLocks/>
          </p:cNvSpPr>
          <p:nvPr/>
        </p:nvSpPr>
        <p:spPr bwMode="auto">
          <a:xfrm>
            <a:off x="10096500" y="39063613"/>
            <a:ext cx="6121400" cy="735012"/>
          </a:xfrm>
          <a:prstGeom prst="rect">
            <a:avLst/>
          </a:prstGeom>
          <a:solidFill>
            <a:srgbClr val="D9D9D9"/>
          </a:solidFill>
          <a:ln w="9525">
            <a:noFill/>
            <a:miter lim="800000"/>
            <a:headEnd/>
            <a:tailEnd/>
          </a:ln>
        </p:spPr>
        <p:txBody>
          <a:bodyPr lIns="0" tIns="0" rIns="0" bIns="0" anchor="ctr"/>
          <a:lstStyle/>
          <a:p>
            <a:pPr marL="304800">
              <a:spcBef>
                <a:spcPct val="20000"/>
              </a:spcBef>
              <a:buFont typeface="Arial" charset="0"/>
              <a:buNone/>
            </a:pPr>
            <a:r>
              <a:rPr lang="de-DE" sz="2600">
                <a:latin typeface="Lucida Sans" pitchFamily="34" charset="0"/>
              </a:rPr>
              <a:t>    Adjustierbares Remeex-System</a:t>
            </a:r>
          </a:p>
        </p:txBody>
      </p:sp>
      <p:sp>
        <p:nvSpPr>
          <p:cNvPr id="5134" name="Textplatzhalter 5"/>
          <p:cNvSpPr txBox="1">
            <a:spLocks/>
          </p:cNvSpPr>
          <p:nvPr/>
        </p:nvSpPr>
        <p:spPr bwMode="auto">
          <a:xfrm>
            <a:off x="2106613" y="39063613"/>
            <a:ext cx="6981825" cy="735012"/>
          </a:xfrm>
          <a:prstGeom prst="rect">
            <a:avLst/>
          </a:prstGeom>
          <a:solidFill>
            <a:srgbClr val="D9D9D9"/>
          </a:solidFill>
          <a:ln w="9525">
            <a:noFill/>
            <a:miter lim="800000"/>
            <a:headEnd/>
            <a:tailEnd/>
          </a:ln>
        </p:spPr>
        <p:txBody>
          <a:bodyPr lIns="0" tIns="0" rIns="0" bIns="0" anchor="ctr"/>
          <a:lstStyle/>
          <a:p>
            <a:pPr marL="304800">
              <a:spcBef>
                <a:spcPct val="20000"/>
              </a:spcBef>
              <a:buFont typeface="Arial" charset="0"/>
              <a:buNone/>
            </a:pPr>
            <a:r>
              <a:rPr lang="de-DE" sz="2600">
                <a:solidFill>
                  <a:srgbClr val="000000"/>
                </a:solidFill>
                <a:latin typeface="Lucida Sans" pitchFamily="34" charset="0"/>
              </a:rPr>
              <a:t> Zephyr-Harnblasensphinkter-System</a:t>
            </a:r>
          </a:p>
        </p:txBody>
      </p:sp>
      <p:pic>
        <p:nvPicPr>
          <p:cNvPr id="5135" name="Picture 43"/>
          <p:cNvPicPr>
            <a:picLocks noChangeAspect="1" noChangeArrowheads="1"/>
          </p:cNvPicPr>
          <p:nvPr/>
        </p:nvPicPr>
        <p:blipFill>
          <a:blip r:embed="rId5"/>
          <a:srcRect/>
          <a:stretch>
            <a:fillRect/>
          </a:stretch>
        </p:blipFill>
        <p:spPr bwMode="auto">
          <a:xfrm>
            <a:off x="23563263" y="0"/>
            <a:ext cx="5543550" cy="3367088"/>
          </a:xfrm>
          <a:prstGeom prst="rect">
            <a:avLst/>
          </a:prstGeom>
          <a:noFill/>
          <a:ln w="9525">
            <a:noFill/>
            <a:miter lim="800000"/>
            <a:headEnd/>
            <a:tailEnd/>
          </a:ln>
        </p:spPr>
      </p:pic>
      <p:pic>
        <p:nvPicPr>
          <p:cNvPr id="5136" name="Picture 7" descr="Neomedic-mrs-system-2_01"/>
          <p:cNvPicPr>
            <a:picLocks noChangeAspect="1" noChangeArrowheads="1"/>
          </p:cNvPicPr>
          <p:nvPr/>
        </p:nvPicPr>
        <p:blipFill>
          <a:blip r:embed="rId6"/>
          <a:srcRect/>
          <a:stretch>
            <a:fillRect/>
          </a:stretch>
        </p:blipFill>
        <p:spPr bwMode="auto">
          <a:xfrm>
            <a:off x="9096375" y="34510663"/>
            <a:ext cx="7121525" cy="4121150"/>
          </a:xfrm>
          <a:prstGeom prst="rect">
            <a:avLst/>
          </a:prstGeom>
          <a:noFill/>
          <a:ln w="9525">
            <a:noFill/>
            <a:miter lim="800000"/>
            <a:headEnd/>
            <a:tailEnd/>
          </a:ln>
        </p:spPr>
      </p:pic>
      <p:sp>
        <p:nvSpPr>
          <p:cNvPr id="5137" name="Textplatzhalter 5"/>
          <p:cNvSpPr txBox="1">
            <a:spLocks/>
          </p:cNvSpPr>
          <p:nvPr/>
        </p:nvSpPr>
        <p:spPr bwMode="auto">
          <a:xfrm>
            <a:off x="17175163" y="39063613"/>
            <a:ext cx="6480175" cy="735012"/>
          </a:xfrm>
          <a:prstGeom prst="rect">
            <a:avLst/>
          </a:prstGeom>
          <a:solidFill>
            <a:srgbClr val="D9D9D9"/>
          </a:solidFill>
          <a:ln w="9525">
            <a:noFill/>
            <a:miter lim="800000"/>
            <a:headEnd/>
            <a:tailEnd/>
          </a:ln>
        </p:spPr>
        <p:txBody>
          <a:bodyPr lIns="0" tIns="0" rIns="0" bIns="0" anchor="ctr"/>
          <a:lstStyle/>
          <a:p>
            <a:pPr marL="304800">
              <a:spcBef>
                <a:spcPct val="20000"/>
              </a:spcBef>
              <a:buFont typeface="Arial" charset="0"/>
              <a:buNone/>
            </a:pPr>
            <a:r>
              <a:rPr lang="de-DE" sz="2600">
                <a:latin typeface="Lucida Sans" pitchFamily="34" charset="0"/>
              </a:rPr>
              <a:t>     Spannungsfreies AdVance-Band</a:t>
            </a:r>
          </a:p>
        </p:txBody>
      </p:sp>
      <p:sp>
        <p:nvSpPr>
          <p:cNvPr id="5138" name="Textplatzhalter 5"/>
          <p:cNvSpPr txBox="1">
            <a:spLocks/>
          </p:cNvSpPr>
          <p:nvPr/>
        </p:nvSpPr>
        <p:spPr bwMode="auto">
          <a:xfrm>
            <a:off x="24506238" y="39063613"/>
            <a:ext cx="4772025" cy="735012"/>
          </a:xfrm>
          <a:prstGeom prst="rect">
            <a:avLst/>
          </a:prstGeom>
          <a:solidFill>
            <a:srgbClr val="D9D9D9"/>
          </a:solidFill>
          <a:ln w="9525">
            <a:noFill/>
            <a:miter lim="800000"/>
            <a:headEnd/>
            <a:tailEnd/>
          </a:ln>
        </p:spPr>
        <p:txBody>
          <a:bodyPr lIns="0" tIns="0" rIns="0" bIns="0" anchor="ctr"/>
          <a:lstStyle/>
          <a:p>
            <a:pPr marL="304800">
              <a:spcBef>
                <a:spcPct val="20000"/>
              </a:spcBef>
              <a:buFont typeface="Arial" charset="0"/>
              <a:buNone/>
            </a:pPr>
            <a:r>
              <a:rPr lang="de-DE" sz="2600">
                <a:latin typeface="Lucida Sans" pitchFamily="34" charset="0"/>
              </a:rPr>
              <a:t>Sakralnervenstimulation</a:t>
            </a:r>
          </a:p>
        </p:txBody>
      </p:sp>
      <p:pic>
        <p:nvPicPr>
          <p:cNvPr id="5139" name="Picture 63"/>
          <p:cNvPicPr>
            <a:picLocks noChangeAspect="1" noChangeArrowheads="1"/>
          </p:cNvPicPr>
          <p:nvPr/>
        </p:nvPicPr>
        <p:blipFill>
          <a:blip r:embed="rId7"/>
          <a:srcRect/>
          <a:stretch>
            <a:fillRect/>
          </a:stretch>
        </p:blipFill>
        <p:spPr bwMode="auto">
          <a:xfrm>
            <a:off x="16870363" y="34474150"/>
            <a:ext cx="6905625" cy="4157663"/>
          </a:xfrm>
          <a:prstGeom prst="rect">
            <a:avLst/>
          </a:prstGeom>
          <a:noFill/>
          <a:ln w="9525">
            <a:noFill/>
            <a:miter lim="800000"/>
            <a:headEnd/>
            <a:tailEnd/>
          </a:ln>
        </p:spPr>
      </p:pic>
      <p:pic>
        <p:nvPicPr>
          <p:cNvPr id="5140" name="Picture 26" descr="urodynamik"/>
          <p:cNvPicPr>
            <a:picLocks noChangeAspect="1" noChangeArrowheads="1"/>
          </p:cNvPicPr>
          <p:nvPr/>
        </p:nvPicPr>
        <p:blipFill>
          <a:blip r:embed="rId8"/>
          <a:srcRect/>
          <a:stretch>
            <a:fillRect/>
          </a:stretch>
        </p:blipFill>
        <p:spPr bwMode="auto">
          <a:xfrm>
            <a:off x="20345400" y="14290675"/>
            <a:ext cx="3430588" cy="5145088"/>
          </a:xfrm>
          <a:prstGeom prst="rect">
            <a:avLst/>
          </a:prstGeom>
          <a:noFill/>
          <a:ln w="9525">
            <a:noFill/>
            <a:miter lim="800000"/>
            <a:headEnd/>
            <a:tailEnd/>
          </a:ln>
        </p:spPr>
      </p:pic>
      <p:grpSp>
        <p:nvGrpSpPr>
          <p:cNvPr id="5141" name="Group 27"/>
          <p:cNvGrpSpPr>
            <a:grpSpLocks noChangeAspect="1"/>
          </p:cNvGrpSpPr>
          <p:nvPr/>
        </p:nvGrpSpPr>
        <p:grpSpPr bwMode="auto">
          <a:xfrm rot="5400000">
            <a:off x="22630607" y="15693231"/>
            <a:ext cx="5138738" cy="2333625"/>
            <a:chOff x="2290" y="527"/>
            <a:chExt cx="1803" cy="3594"/>
          </a:xfrm>
        </p:grpSpPr>
        <p:sp>
          <p:nvSpPr>
            <p:cNvPr id="5159" name="AutoShape 28"/>
            <p:cNvSpPr>
              <a:spLocks noChangeAspect="1" noChangeArrowheads="1" noTextEdit="1"/>
            </p:cNvSpPr>
            <p:nvPr/>
          </p:nvSpPr>
          <p:spPr bwMode="auto">
            <a:xfrm>
              <a:off x="2290" y="527"/>
              <a:ext cx="1803" cy="3594"/>
            </a:xfrm>
            <a:prstGeom prst="rect">
              <a:avLst/>
            </a:prstGeom>
            <a:noFill/>
            <a:ln w="9525">
              <a:noFill/>
              <a:miter lim="800000"/>
              <a:headEnd/>
              <a:tailEnd/>
            </a:ln>
          </p:spPr>
          <p:txBody>
            <a:bodyPr/>
            <a:lstStyle/>
            <a:p>
              <a:endParaRPr lang="de-DE"/>
            </a:p>
          </p:txBody>
        </p:sp>
        <p:pic>
          <p:nvPicPr>
            <p:cNvPr id="5160" name="Picture 29"/>
            <p:cNvPicPr>
              <a:picLocks noChangeAspect="1" noChangeArrowheads="1"/>
            </p:cNvPicPr>
            <p:nvPr/>
          </p:nvPicPr>
          <p:blipFill>
            <a:blip r:embed="rId9"/>
            <a:srcRect/>
            <a:stretch>
              <a:fillRect/>
            </a:stretch>
          </p:blipFill>
          <p:spPr bwMode="auto">
            <a:xfrm>
              <a:off x="2290" y="527"/>
              <a:ext cx="1806" cy="3597"/>
            </a:xfrm>
            <a:prstGeom prst="rect">
              <a:avLst/>
            </a:prstGeom>
            <a:noFill/>
            <a:ln w="9525">
              <a:noFill/>
              <a:miter lim="800000"/>
              <a:headEnd/>
              <a:tailEnd/>
            </a:ln>
          </p:spPr>
        </p:pic>
      </p:grpSp>
      <p:sp>
        <p:nvSpPr>
          <p:cNvPr id="5142" name="Textplatzhalter 5"/>
          <p:cNvSpPr txBox="1">
            <a:spLocks/>
          </p:cNvSpPr>
          <p:nvPr/>
        </p:nvSpPr>
        <p:spPr bwMode="auto">
          <a:xfrm>
            <a:off x="20369213" y="19842163"/>
            <a:ext cx="8864600" cy="735012"/>
          </a:xfrm>
          <a:prstGeom prst="rect">
            <a:avLst/>
          </a:prstGeom>
          <a:solidFill>
            <a:srgbClr val="D9D9D9"/>
          </a:solidFill>
          <a:ln w="9525">
            <a:noFill/>
            <a:miter lim="800000"/>
            <a:headEnd/>
            <a:tailEnd/>
          </a:ln>
        </p:spPr>
        <p:txBody>
          <a:bodyPr lIns="0" tIns="0" rIns="0" bIns="0" anchor="ctr"/>
          <a:lstStyle/>
          <a:p>
            <a:pPr marL="304800">
              <a:spcBef>
                <a:spcPct val="20000"/>
              </a:spcBef>
              <a:buFont typeface="Arial" charset="0"/>
              <a:buNone/>
            </a:pPr>
            <a:r>
              <a:rPr lang="de-DE" sz="2600">
                <a:latin typeface="Lucida Sans" pitchFamily="34" charset="0"/>
              </a:rPr>
              <a:t>Urodynamik-Messplatz und verschiedene Uroflow-Messkurven</a:t>
            </a:r>
          </a:p>
        </p:txBody>
      </p:sp>
      <p:sp>
        <p:nvSpPr>
          <p:cNvPr id="5143" name="Rectangle 33"/>
          <p:cNvSpPr>
            <a:spLocks noChangeArrowheads="1"/>
          </p:cNvSpPr>
          <p:nvPr/>
        </p:nvSpPr>
        <p:spPr bwMode="auto">
          <a:xfrm>
            <a:off x="26365200" y="14638338"/>
            <a:ext cx="3532188" cy="5203825"/>
          </a:xfrm>
          <a:prstGeom prst="rect">
            <a:avLst/>
          </a:prstGeom>
          <a:noFill/>
          <a:ln w="9525">
            <a:noFill/>
            <a:miter lim="800000"/>
            <a:headEnd/>
            <a:tailEnd/>
          </a:ln>
        </p:spPr>
        <p:txBody>
          <a:bodyPr>
            <a:spAutoFit/>
          </a:bodyPr>
          <a:lstStyle/>
          <a:p>
            <a:pPr defTabSz="914400"/>
            <a:r>
              <a:rPr lang="de-DE" sz="2400"/>
              <a:t>normal Mann</a:t>
            </a:r>
          </a:p>
          <a:p>
            <a:pPr defTabSz="914400"/>
            <a:endParaRPr lang="de-DE" sz="2400"/>
          </a:p>
          <a:p>
            <a:pPr defTabSz="914400"/>
            <a:endParaRPr lang="de-DE" sz="2400"/>
          </a:p>
          <a:p>
            <a:pPr defTabSz="914400"/>
            <a:r>
              <a:rPr lang="de-DE" sz="2400"/>
              <a:t>normal Frau</a:t>
            </a:r>
          </a:p>
          <a:p>
            <a:pPr defTabSz="914400"/>
            <a:endParaRPr lang="de-DE" sz="2400"/>
          </a:p>
          <a:p>
            <a:pPr defTabSz="914400"/>
            <a:endParaRPr lang="de-DE" sz="2400"/>
          </a:p>
          <a:p>
            <a:pPr defTabSz="914400"/>
            <a:r>
              <a:rPr lang="de-DE" sz="2400"/>
              <a:t>Prostatavergrößerung</a:t>
            </a:r>
          </a:p>
          <a:p>
            <a:pPr defTabSz="914400"/>
            <a:endParaRPr lang="de-DE" sz="2400"/>
          </a:p>
          <a:p>
            <a:pPr defTabSz="914400"/>
            <a:r>
              <a:rPr lang="de-DE" sz="2400"/>
              <a:t>Harnröhrenstriktur</a:t>
            </a:r>
          </a:p>
          <a:p>
            <a:pPr defTabSz="914400"/>
            <a:endParaRPr lang="de-DE" sz="2400"/>
          </a:p>
          <a:p>
            <a:pPr defTabSz="914400"/>
            <a:r>
              <a:rPr lang="de-DE" sz="2400"/>
              <a:t>Neurogene Blase</a:t>
            </a:r>
          </a:p>
          <a:p>
            <a:pPr defTabSz="914400"/>
            <a:endParaRPr lang="de-DE" sz="2400"/>
          </a:p>
          <a:p>
            <a:pPr defTabSz="914400"/>
            <a:r>
              <a:rPr lang="de-DE" sz="2400"/>
              <a:t>Detrusor-Sphinkter-</a:t>
            </a:r>
          </a:p>
          <a:p>
            <a:pPr defTabSz="914400"/>
            <a:r>
              <a:rPr lang="de-DE" sz="2400"/>
              <a:t>Dyssynergie</a:t>
            </a:r>
          </a:p>
        </p:txBody>
      </p:sp>
      <p:sp>
        <p:nvSpPr>
          <p:cNvPr id="5144" name="Text Box 35"/>
          <p:cNvSpPr txBox="1">
            <a:spLocks noChangeArrowheads="1"/>
          </p:cNvSpPr>
          <p:nvPr/>
        </p:nvSpPr>
        <p:spPr bwMode="auto">
          <a:xfrm>
            <a:off x="2106613" y="22266275"/>
            <a:ext cx="8777287" cy="5003800"/>
          </a:xfrm>
          <a:prstGeom prst="rect">
            <a:avLst/>
          </a:prstGeom>
          <a:noFill/>
          <a:ln w="9525">
            <a:noFill/>
            <a:miter lim="800000"/>
            <a:headEnd/>
            <a:tailEnd/>
          </a:ln>
        </p:spPr>
        <p:txBody>
          <a:bodyPr>
            <a:spAutoFit/>
          </a:bodyPr>
          <a:lstStyle/>
          <a:p>
            <a:pPr algn="just" defTabSz="914400">
              <a:spcBef>
                <a:spcPct val="50000"/>
              </a:spcBef>
            </a:pPr>
            <a:r>
              <a:rPr lang="de-DE" sz="2800"/>
              <a:t>Im Mittelpunkt der Behandlung steht nach allgemeinen Maßnahmen, wie Gewichtsreduktion und Blasentraining, zunächst die </a:t>
            </a:r>
            <a:r>
              <a:rPr lang="de-DE" sz="2800" b="1"/>
              <a:t>medikamentöse Therapie</a:t>
            </a:r>
            <a:r>
              <a:rPr lang="de-DE" sz="2800"/>
              <a:t> mit unterschiedlichen Wirkstoffen, die eine Entspannung der Harnblasenmuskulatur bewirken sollen, so dass das Fassungsvermögen der Harnblase zunimmt und damit die Häufigkeit der Toilettengänge reduziert wird. Bei bestimmten Indikationen können auch </a:t>
            </a:r>
            <a:r>
              <a:rPr lang="de-DE" sz="2800" b="1"/>
              <a:t>Spülungen</a:t>
            </a:r>
            <a:r>
              <a:rPr lang="de-DE" sz="2800"/>
              <a:t> der Harnblase (z.B. Gepan) zu einer Beschwerdebesserung führen.</a:t>
            </a:r>
          </a:p>
          <a:p>
            <a:pPr algn="just" defTabSz="914400">
              <a:spcBef>
                <a:spcPct val="50000"/>
              </a:spcBef>
            </a:pPr>
            <a:endParaRPr lang="de-DE" sz="2800"/>
          </a:p>
        </p:txBody>
      </p:sp>
      <p:sp>
        <p:nvSpPr>
          <p:cNvPr id="5145" name="Text Box 36"/>
          <p:cNvSpPr txBox="1">
            <a:spLocks noChangeArrowheads="1"/>
          </p:cNvSpPr>
          <p:nvPr/>
        </p:nvSpPr>
        <p:spPr bwMode="auto">
          <a:xfrm>
            <a:off x="11287125" y="22266275"/>
            <a:ext cx="8777288" cy="5218113"/>
          </a:xfrm>
          <a:prstGeom prst="rect">
            <a:avLst/>
          </a:prstGeom>
          <a:noFill/>
          <a:ln w="9525">
            <a:noFill/>
            <a:miter lim="800000"/>
            <a:headEnd/>
            <a:tailEnd/>
          </a:ln>
        </p:spPr>
        <p:txBody>
          <a:bodyPr>
            <a:spAutoFit/>
          </a:bodyPr>
          <a:lstStyle/>
          <a:p>
            <a:pPr algn="just" defTabSz="914400">
              <a:spcBef>
                <a:spcPct val="50000"/>
              </a:spcBef>
            </a:pPr>
            <a:r>
              <a:rPr lang="de-DE" sz="2800"/>
              <a:t>Bei ausbleibendem Erfolg mit Tabletten kann ein Medikament (Neurotoxin-</a:t>
            </a:r>
            <a:r>
              <a:rPr lang="de-DE" sz="2800" b="1"/>
              <a:t>Botulinustoxin=Botox</a:t>
            </a:r>
            <a:r>
              <a:rPr lang="de-DE" sz="2800"/>
              <a:t>) operativ in die Blasenschleimhaut gespritzt werden.</a:t>
            </a:r>
          </a:p>
          <a:p>
            <a:pPr algn="just" defTabSz="914400">
              <a:spcBef>
                <a:spcPct val="50000"/>
              </a:spcBef>
            </a:pPr>
            <a:r>
              <a:rPr lang="de-DE" sz="2800"/>
              <a:t>Ergänzend können ein </a:t>
            </a:r>
            <a:r>
              <a:rPr lang="de-DE" sz="2800" b="1"/>
              <a:t>Blasentraining</a:t>
            </a:r>
            <a:r>
              <a:rPr lang="de-DE" sz="2800"/>
              <a:t> (Antrainieren von festen und langsam zunehmenden Intervallen des Wasserlassens), </a:t>
            </a:r>
            <a:r>
              <a:rPr lang="de-DE" sz="2800" b="1"/>
              <a:t>Elektrostimulationstherapien</a:t>
            </a:r>
            <a:r>
              <a:rPr lang="de-DE" sz="2800"/>
              <a:t> der Blasenmuskulatur sowie </a:t>
            </a:r>
            <a:r>
              <a:rPr lang="de-DE" sz="2800" b="1"/>
              <a:t>psycho-therapeutische</a:t>
            </a:r>
            <a:r>
              <a:rPr lang="de-DE" sz="2800"/>
              <a:t> </a:t>
            </a:r>
            <a:r>
              <a:rPr lang="de-DE" sz="2800" b="1"/>
              <a:t>Behandlungen</a:t>
            </a:r>
            <a:r>
              <a:rPr lang="de-DE" sz="2800"/>
              <a:t> (Erkennen von seelischen Konfliktsituationen, die sich auf die Blase auswirken können) durchgeführt werden.</a:t>
            </a:r>
          </a:p>
          <a:p>
            <a:pPr defTabSz="914400">
              <a:spcBef>
                <a:spcPct val="50000"/>
              </a:spcBef>
            </a:pPr>
            <a:endParaRPr lang="de-DE" sz="2800"/>
          </a:p>
        </p:txBody>
      </p:sp>
      <p:sp>
        <p:nvSpPr>
          <p:cNvPr id="5146" name="Text Box 36"/>
          <p:cNvSpPr txBox="1">
            <a:spLocks noChangeArrowheads="1"/>
          </p:cNvSpPr>
          <p:nvPr/>
        </p:nvSpPr>
        <p:spPr bwMode="auto">
          <a:xfrm>
            <a:off x="20500975" y="22266275"/>
            <a:ext cx="8777288" cy="5003800"/>
          </a:xfrm>
          <a:prstGeom prst="rect">
            <a:avLst/>
          </a:prstGeom>
          <a:noFill/>
          <a:ln w="9525">
            <a:noFill/>
            <a:miter lim="800000"/>
            <a:headEnd/>
            <a:tailEnd/>
          </a:ln>
        </p:spPr>
        <p:txBody>
          <a:bodyPr>
            <a:spAutoFit/>
          </a:bodyPr>
          <a:lstStyle/>
          <a:p>
            <a:pPr algn="just" defTabSz="914400">
              <a:spcBef>
                <a:spcPct val="50000"/>
              </a:spcBef>
            </a:pPr>
            <a:r>
              <a:rPr lang="de-DE" sz="2800"/>
              <a:t>Nach Ausschöpfen der konservativen Therapie bleibt die Möglichkeit eines </a:t>
            </a:r>
            <a:r>
              <a:rPr lang="de-DE" sz="2800" b="1"/>
              <a:t>„Blasenschrittmachers“</a:t>
            </a:r>
            <a:r>
              <a:rPr lang="de-DE" sz="2800"/>
              <a:t>, d.h. der </a:t>
            </a:r>
            <a:r>
              <a:rPr lang="de-DE" sz="2800" b="1"/>
              <a:t>Sakralnervenstimulation</a:t>
            </a:r>
            <a:r>
              <a:rPr lang="de-DE" sz="2800"/>
              <a:t> oder sakralen Neuromodulation. Nach einer Testung, die klärt, ob sie für diese Methode infrage kommen, werden dünne Drähte in die untere Wirbelsäule (Kreuzbein) eingebracht und mit einem Schrittmacher, der oberhalb des Gesäßes unter der Haut implantiert wird, verbunden. Die Steuerung des Wasserlassens läuft dann über eine Fernbedienung. </a:t>
            </a:r>
          </a:p>
          <a:p>
            <a:pPr defTabSz="914400">
              <a:spcBef>
                <a:spcPct val="50000"/>
              </a:spcBef>
            </a:pPr>
            <a:endParaRPr lang="de-DE" sz="2800"/>
          </a:p>
        </p:txBody>
      </p:sp>
      <p:pic>
        <p:nvPicPr>
          <p:cNvPr id="5147" name="Picture 32" descr="Abb. 1"/>
          <p:cNvPicPr>
            <a:picLocks noChangeAspect="1" noChangeArrowheads="1"/>
          </p:cNvPicPr>
          <p:nvPr/>
        </p:nvPicPr>
        <p:blipFill>
          <a:blip r:embed="rId10"/>
          <a:srcRect/>
          <a:stretch>
            <a:fillRect/>
          </a:stretch>
        </p:blipFill>
        <p:spPr bwMode="auto">
          <a:xfrm>
            <a:off x="24514175" y="34607500"/>
            <a:ext cx="4592638" cy="4151313"/>
          </a:xfrm>
          <a:prstGeom prst="rect">
            <a:avLst/>
          </a:prstGeom>
          <a:noFill/>
          <a:ln w="9525">
            <a:noFill/>
            <a:miter lim="800000"/>
            <a:headEnd/>
            <a:tailEnd/>
          </a:ln>
        </p:spPr>
      </p:pic>
      <p:sp>
        <p:nvSpPr>
          <p:cNvPr id="5148" name="Untertitel 2"/>
          <p:cNvSpPr>
            <a:spLocks/>
          </p:cNvSpPr>
          <p:nvPr/>
        </p:nvSpPr>
        <p:spPr bwMode="auto">
          <a:xfrm>
            <a:off x="2070100" y="41203563"/>
            <a:ext cx="27127200" cy="601662"/>
          </a:xfrm>
          <a:prstGeom prst="rect">
            <a:avLst/>
          </a:prstGeom>
          <a:noFill/>
          <a:ln w="9525">
            <a:noFill/>
            <a:miter lim="800000"/>
            <a:headEnd/>
            <a:tailEnd/>
          </a:ln>
        </p:spPr>
        <p:txBody>
          <a:bodyPr lIns="76200" rIns="76200"/>
          <a:lstStyle/>
          <a:p>
            <a:pPr marL="304800" algn="ctr">
              <a:lnSpc>
                <a:spcPct val="90000"/>
              </a:lnSpc>
            </a:pPr>
            <a:r>
              <a:rPr lang="de-DE" sz="6000" i="1">
                <a:latin typeface="Calibri" pitchFamily="34" charset="0"/>
                <a:sym typeface="Lucida Grande"/>
              </a:rPr>
              <a:t>Fragen Sie unser Team kompetenter Ärzte &amp; Schwestern! Lassen Sie sich beraten! </a:t>
            </a:r>
          </a:p>
          <a:p>
            <a:pPr marL="304800" algn="ctr">
              <a:lnSpc>
                <a:spcPct val="90000"/>
              </a:lnSpc>
            </a:pPr>
            <a:r>
              <a:rPr lang="de-DE" sz="6000" i="1">
                <a:latin typeface="Calibri" pitchFamily="34" charset="0"/>
                <a:sym typeface="Lucida Grande"/>
              </a:rPr>
              <a:t>Eine Inkontinenz kann in den meisten Fällen erfolgreich behandelt werden!</a:t>
            </a:r>
            <a:endParaRPr lang="de-DE" sz="6000">
              <a:latin typeface="Calibri" pitchFamily="34" charset="0"/>
              <a:sym typeface="Lucida Grande"/>
            </a:endParaRPr>
          </a:p>
        </p:txBody>
      </p:sp>
      <p:pic>
        <p:nvPicPr>
          <p:cNvPr id="5149" name="Picture 34" descr="hyperaktive_blase_vessie_hyperactive"/>
          <p:cNvPicPr>
            <a:picLocks noChangeAspect="1" noChangeArrowheads="1"/>
          </p:cNvPicPr>
          <p:nvPr/>
        </p:nvPicPr>
        <p:blipFill>
          <a:blip r:embed="rId11"/>
          <a:srcRect/>
          <a:stretch>
            <a:fillRect/>
          </a:stretch>
        </p:blipFill>
        <p:spPr bwMode="auto">
          <a:xfrm>
            <a:off x="11355388" y="17875250"/>
            <a:ext cx="2379662" cy="3122613"/>
          </a:xfrm>
          <a:prstGeom prst="rect">
            <a:avLst/>
          </a:prstGeom>
          <a:noFill/>
          <a:ln w="9525">
            <a:noFill/>
            <a:miter lim="800000"/>
            <a:headEnd/>
            <a:tailEnd/>
          </a:ln>
        </p:spPr>
      </p:pic>
      <p:pic>
        <p:nvPicPr>
          <p:cNvPr id="5150" name="Picture 35" descr="belastungsinkontinenz_incontinence_effort"/>
          <p:cNvPicPr>
            <a:picLocks noChangeAspect="1" noChangeArrowheads="1"/>
          </p:cNvPicPr>
          <p:nvPr/>
        </p:nvPicPr>
        <p:blipFill>
          <a:blip r:embed="rId12"/>
          <a:srcRect/>
          <a:stretch>
            <a:fillRect/>
          </a:stretch>
        </p:blipFill>
        <p:spPr bwMode="auto">
          <a:xfrm>
            <a:off x="13977938" y="17935575"/>
            <a:ext cx="3197225" cy="2986088"/>
          </a:xfrm>
          <a:prstGeom prst="rect">
            <a:avLst/>
          </a:prstGeom>
          <a:noFill/>
          <a:ln w="9525">
            <a:noFill/>
            <a:miter lim="800000"/>
            <a:headEnd/>
            <a:tailEnd/>
          </a:ln>
        </p:spPr>
      </p:pic>
      <p:pic>
        <p:nvPicPr>
          <p:cNvPr id="5151" name="Picture 36" descr="ueberlaufsinkontinenz_incontinence_par_regorgement"/>
          <p:cNvPicPr>
            <a:picLocks noChangeAspect="1" noChangeArrowheads="1"/>
          </p:cNvPicPr>
          <p:nvPr/>
        </p:nvPicPr>
        <p:blipFill>
          <a:blip r:embed="rId13"/>
          <a:srcRect/>
          <a:stretch>
            <a:fillRect/>
          </a:stretch>
        </p:blipFill>
        <p:spPr bwMode="auto">
          <a:xfrm>
            <a:off x="17586325" y="18013363"/>
            <a:ext cx="2092325" cy="2830512"/>
          </a:xfrm>
          <a:prstGeom prst="rect">
            <a:avLst/>
          </a:prstGeom>
          <a:noFill/>
          <a:ln w="9525">
            <a:noFill/>
            <a:miter lim="800000"/>
            <a:headEnd/>
            <a:tailEnd/>
          </a:ln>
        </p:spPr>
      </p:pic>
      <p:sp>
        <p:nvSpPr>
          <p:cNvPr id="5152" name="Text Box 37"/>
          <p:cNvSpPr txBox="1">
            <a:spLocks noChangeArrowheads="1"/>
          </p:cNvSpPr>
          <p:nvPr/>
        </p:nvSpPr>
        <p:spPr bwMode="auto">
          <a:xfrm>
            <a:off x="10852150" y="20100925"/>
            <a:ext cx="744538" cy="519113"/>
          </a:xfrm>
          <a:prstGeom prst="rect">
            <a:avLst/>
          </a:prstGeom>
          <a:noFill/>
          <a:ln w="9525">
            <a:noFill/>
            <a:miter lim="800000"/>
            <a:headEnd/>
            <a:tailEnd/>
          </a:ln>
        </p:spPr>
        <p:txBody>
          <a:bodyPr>
            <a:spAutoFit/>
          </a:bodyPr>
          <a:lstStyle/>
          <a:p>
            <a:pPr defTabSz="914400">
              <a:spcBef>
                <a:spcPct val="50000"/>
              </a:spcBef>
            </a:pPr>
            <a:r>
              <a:rPr lang="de-DE" sz="2800"/>
              <a:t>1</a:t>
            </a:r>
          </a:p>
        </p:txBody>
      </p:sp>
      <p:sp>
        <p:nvSpPr>
          <p:cNvPr id="5153" name="Text Box 38"/>
          <p:cNvSpPr txBox="1">
            <a:spLocks noChangeArrowheads="1"/>
          </p:cNvSpPr>
          <p:nvPr/>
        </p:nvSpPr>
        <p:spPr bwMode="auto">
          <a:xfrm>
            <a:off x="13977938" y="20100925"/>
            <a:ext cx="744537" cy="519113"/>
          </a:xfrm>
          <a:prstGeom prst="rect">
            <a:avLst/>
          </a:prstGeom>
          <a:noFill/>
          <a:ln w="9525">
            <a:noFill/>
            <a:miter lim="800000"/>
            <a:headEnd/>
            <a:tailEnd/>
          </a:ln>
        </p:spPr>
        <p:txBody>
          <a:bodyPr>
            <a:spAutoFit/>
          </a:bodyPr>
          <a:lstStyle/>
          <a:p>
            <a:pPr defTabSz="914400">
              <a:spcBef>
                <a:spcPct val="50000"/>
              </a:spcBef>
            </a:pPr>
            <a:r>
              <a:rPr lang="de-DE" sz="2800"/>
              <a:t>2</a:t>
            </a:r>
          </a:p>
        </p:txBody>
      </p:sp>
      <p:sp>
        <p:nvSpPr>
          <p:cNvPr id="5154" name="Text Box 39"/>
          <p:cNvSpPr txBox="1">
            <a:spLocks noChangeArrowheads="1"/>
          </p:cNvSpPr>
          <p:nvPr/>
        </p:nvSpPr>
        <p:spPr bwMode="auto">
          <a:xfrm>
            <a:off x="17175163" y="20058063"/>
            <a:ext cx="744537" cy="519112"/>
          </a:xfrm>
          <a:prstGeom prst="rect">
            <a:avLst/>
          </a:prstGeom>
          <a:noFill/>
          <a:ln w="9525">
            <a:noFill/>
            <a:miter lim="800000"/>
            <a:headEnd/>
            <a:tailEnd/>
          </a:ln>
        </p:spPr>
        <p:txBody>
          <a:bodyPr>
            <a:spAutoFit/>
          </a:bodyPr>
          <a:lstStyle/>
          <a:p>
            <a:pPr defTabSz="914400">
              <a:spcBef>
                <a:spcPct val="50000"/>
              </a:spcBef>
            </a:pPr>
            <a:r>
              <a:rPr lang="de-DE" sz="2800"/>
              <a:t>3</a:t>
            </a:r>
          </a:p>
        </p:txBody>
      </p:sp>
      <p:sp>
        <p:nvSpPr>
          <p:cNvPr id="5155" name="Text Box 35"/>
          <p:cNvSpPr txBox="1">
            <a:spLocks noChangeArrowheads="1"/>
          </p:cNvSpPr>
          <p:nvPr/>
        </p:nvSpPr>
        <p:spPr bwMode="auto">
          <a:xfrm>
            <a:off x="2143125" y="28555950"/>
            <a:ext cx="8777288" cy="4362450"/>
          </a:xfrm>
          <a:prstGeom prst="rect">
            <a:avLst/>
          </a:prstGeom>
          <a:noFill/>
          <a:ln w="9525">
            <a:noFill/>
            <a:miter lim="800000"/>
            <a:headEnd/>
            <a:tailEnd/>
          </a:ln>
        </p:spPr>
        <p:txBody>
          <a:bodyPr>
            <a:spAutoFit/>
          </a:bodyPr>
          <a:lstStyle/>
          <a:p>
            <a:pPr algn="just" defTabSz="914400">
              <a:spcBef>
                <a:spcPct val="50000"/>
              </a:spcBef>
            </a:pPr>
            <a:r>
              <a:rPr lang="de-DE" sz="2800"/>
              <a:t>Da bei Männern fast immer eine Schwächung bzw. Schädigung des Schließmuskelsystems der Harnröhre nach Operation der Prostata und/oder Bestrahlung vorliegt, werden leichte Formen zunächst durch ein Beckenbodentraining in Kombination mit Elektrotherapie und ggf. Medikamenten behandelt. Auch hier kann sich eine Gewichtsreduktion sehr positiv auswirken. Nach einer Prostata-OP sollte mindestens über 6 Monate mit diesen konservativen Maßnahmen therapiert werden. </a:t>
            </a:r>
          </a:p>
        </p:txBody>
      </p:sp>
      <p:sp>
        <p:nvSpPr>
          <p:cNvPr id="5156" name="Text Box 35"/>
          <p:cNvSpPr txBox="1">
            <a:spLocks noChangeArrowheads="1"/>
          </p:cNvSpPr>
          <p:nvPr/>
        </p:nvSpPr>
        <p:spPr bwMode="auto">
          <a:xfrm>
            <a:off x="11355388" y="28555950"/>
            <a:ext cx="8777287" cy="4362450"/>
          </a:xfrm>
          <a:prstGeom prst="rect">
            <a:avLst/>
          </a:prstGeom>
          <a:noFill/>
          <a:ln w="9525">
            <a:noFill/>
            <a:miter lim="800000"/>
            <a:headEnd/>
            <a:tailEnd/>
          </a:ln>
        </p:spPr>
        <p:txBody>
          <a:bodyPr>
            <a:spAutoFit/>
          </a:bodyPr>
          <a:lstStyle/>
          <a:p>
            <a:pPr algn="just" defTabSz="914400">
              <a:spcBef>
                <a:spcPct val="50000"/>
              </a:spcBef>
            </a:pPr>
            <a:r>
              <a:rPr lang="de-DE" sz="2800"/>
              <a:t>Bei ausbleibendem Erfolg können bei leicht- bis mittelgradiger Harninkontinenz justierbare (</a:t>
            </a:r>
            <a:r>
              <a:rPr lang="de-DE" sz="2800" b="1"/>
              <a:t>Remeex-System</a:t>
            </a:r>
            <a:r>
              <a:rPr lang="de-DE" sz="2800"/>
              <a:t>) oder nicht-justierbare (</a:t>
            </a:r>
            <a:r>
              <a:rPr lang="de-DE" sz="2800" b="1"/>
              <a:t>AdVanceXP-Band</a:t>
            </a:r>
            <a:r>
              <a:rPr lang="de-DE" sz="2800"/>
              <a:t>) Harninkontinenz-Bänder implantiert werden. Diese verlagern die Harnröhre zurück in den Beckenboden, um eine Verbesserung der Kontinenzsituation zu erreichen. In den meisten Fällen sind kontinente Miktionsverhältnisse oder eine deutliche Reduktion der Vorlagenzahl möglich. Für Frauen bieten die Kollegen der Gynäkologie entsprechende Optionen.</a:t>
            </a:r>
          </a:p>
        </p:txBody>
      </p:sp>
      <p:sp>
        <p:nvSpPr>
          <p:cNvPr id="5157" name="Text Box 35"/>
          <p:cNvSpPr txBox="1">
            <a:spLocks noChangeArrowheads="1"/>
          </p:cNvSpPr>
          <p:nvPr/>
        </p:nvSpPr>
        <p:spPr bwMode="auto">
          <a:xfrm>
            <a:off x="20500975" y="28555950"/>
            <a:ext cx="8777288" cy="4576763"/>
          </a:xfrm>
          <a:prstGeom prst="rect">
            <a:avLst/>
          </a:prstGeom>
          <a:noFill/>
          <a:ln w="9525">
            <a:noFill/>
            <a:miter lim="800000"/>
            <a:headEnd/>
            <a:tailEnd/>
          </a:ln>
        </p:spPr>
        <p:txBody>
          <a:bodyPr>
            <a:spAutoFit/>
          </a:bodyPr>
          <a:lstStyle/>
          <a:p>
            <a:pPr defTabSz="914400">
              <a:spcBef>
                <a:spcPct val="50000"/>
              </a:spcBef>
            </a:pPr>
            <a:r>
              <a:rPr lang="de-DE" sz="2800"/>
              <a:t>Bei hochgradiger Inkontinenz ist Therapie der Wahl die Implantation eines </a:t>
            </a:r>
            <a:r>
              <a:rPr lang="de-DE" sz="2800" b="1"/>
              <a:t>künstlichen Harnblasen-schließmuskels</a:t>
            </a:r>
            <a:r>
              <a:rPr lang="de-DE" sz="2800"/>
              <a:t> (artifizieller Sphinkter – z.B. Zephyr ZSI 375). Operativ wird eine                            Manschette um die Harnröhre                                  gelegt, die diese verschließt.                                       Zum Wasserlassen wird eine                                       in den Hodensack implantier-                                            te Pumpe bedient.</a:t>
            </a:r>
          </a:p>
          <a:p>
            <a:pPr algn="just" defTabSz="914400">
              <a:spcBef>
                <a:spcPct val="50000"/>
              </a:spcBef>
            </a:pPr>
            <a:endParaRPr lang="de-DE" sz="2800"/>
          </a:p>
        </p:txBody>
      </p:sp>
      <p:pic>
        <p:nvPicPr>
          <p:cNvPr id="5158" name="Picture 10" descr="86973adb2555ca4045d96519ad0b5666_g"/>
          <p:cNvPicPr>
            <a:picLocks noChangeAspect="1" noChangeArrowheads="1"/>
          </p:cNvPicPr>
          <p:nvPr/>
        </p:nvPicPr>
        <p:blipFill>
          <a:blip r:embed="rId14"/>
          <a:srcRect l="9448" t="5641" r="9448"/>
          <a:stretch>
            <a:fillRect/>
          </a:stretch>
        </p:blipFill>
        <p:spPr bwMode="auto">
          <a:xfrm>
            <a:off x="25384125" y="30018038"/>
            <a:ext cx="3722688" cy="29003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Design">
  <a:themeElements>
    <a:clrScheme name="Benutzerdefiniert 50">
      <a:dk1>
        <a:sysClr val="windowText" lastClr="000000"/>
      </a:dk1>
      <a:lt1>
        <a:sysClr val="window" lastClr="FFFFFF"/>
      </a:lt1>
      <a:dk2>
        <a:srgbClr val="002D5C"/>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7A003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698</Words>
  <Application>Microsoft Macintosh PowerPoint</Application>
  <PresentationFormat>Benutzerdefiniert</PresentationFormat>
  <Paragraphs>83</Paragraphs>
  <Slides>1</Slides>
  <Notes>1</Notes>
  <HiddenSlides>0</HiddenSlides>
  <MMClips>0</MMClips>
  <ScaleCrop>false</ScaleCrop>
  <HeadingPairs>
    <vt:vector size="6" baseType="variant">
      <vt:variant>
        <vt:lpstr>Verwendete Schriftarten</vt:lpstr>
      </vt:variant>
      <vt:variant>
        <vt:i4>5</vt:i4>
      </vt:variant>
      <vt:variant>
        <vt:lpstr>Entwurfsvorlage</vt:lpstr>
      </vt:variant>
      <vt:variant>
        <vt:i4>1</vt:i4>
      </vt:variant>
      <vt:variant>
        <vt:lpstr>Folientitel</vt:lpstr>
      </vt:variant>
      <vt:variant>
        <vt:i4>1</vt:i4>
      </vt:variant>
    </vt:vector>
  </HeadingPairs>
  <TitlesOfParts>
    <vt:vector size="7" baseType="lpstr">
      <vt:lpstr>Arial</vt:lpstr>
      <vt:lpstr>ＭＳ Ｐゴシック</vt:lpstr>
      <vt:lpstr>Calibri</vt:lpstr>
      <vt:lpstr>Lucida Sans</vt:lpstr>
      <vt:lpstr>Lucida Grande</vt:lpstr>
      <vt:lpstr>Office-Design</vt:lpstr>
      <vt:lpstr>Harninkontinenz – kein Tabu-Thema  </vt:lpstr>
    </vt:vector>
  </TitlesOfParts>
  <Company>Ö-Konzept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Marko Berger</dc:creator>
  <cp:lastModifiedBy>User</cp:lastModifiedBy>
  <cp:revision>61</cp:revision>
  <cp:lastPrinted>2009-11-04T13:34:31Z</cp:lastPrinted>
  <dcterms:created xsi:type="dcterms:W3CDTF">2009-11-16T16:21:21Z</dcterms:created>
  <dcterms:modified xsi:type="dcterms:W3CDTF">2013-06-23T15:39:07Z</dcterms:modified>
</cp:coreProperties>
</file>